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79" r:id="rId3"/>
    <p:sldId id="257" r:id="rId4"/>
    <p:sldId id="271" r:id="rId5"/>
    <p:sldId id="258" r:id="rId6"/>
    <p:sldId id="259" r:id="rId7"/>
    <p:sldId id="270" r:id="rId8"/>
    <p:sldId id="281" r:id="rId9"/>
    <p:sldId id="280" r:id="rId10"/>
    <p:sldId id="266" r:id="rId11"/>
    <p:sldId id="282" r:id="rId12"/>
    <p:sldId id="261" r:id="rId13"/>
    <p:sldId id="260" r:id="rId14"/>
    <p:sldId id="284" r:id="rId15"/>
    <p:sldId id="283" r:id="rId16"/>
    <p:sldId id="285" r:id="rId17"/>
    <p:sldId id="293" r:id="rId18"/>
    <p:sldId id="286" r:id="rId19"/>
    <p:sldId id="292" r:id="rId20"/>
    <p:sldId id="289" r:id="rId21"/>
    <p:sldId id="290" r:id="rId22"/>
    <p:sldId id="294" r:id="rId23"/>
    <p:sldId id="291" r:id="rId24"/>
    <p:sldId id="295" r:id="rId25"/>
    <p:sldId id="267" r:id="rId26"/>
    <p:sldId id="268" r:id="rId27"/>
    <p:sldId id="269" r:id="rId28"/>
    <p:sldId id="272" r:id="rId29"/>
    <p:sldId id="273" r:id="rId30"/>
    <p:sldId id="274" r:id="rId31"/>
    <p:sldId id="275" r:id="rId32"/>
    <p:sldId id="276" r:id="rId33"/>
    <p:sldId id="278" r:id="rId34"/>
    <p:sldId id="277" r:id="rId3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EA"/>
    <a:srgbClr val="178351"/>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11"/>
    <p:restoredTop sz="87209"/>
  </p:normalViewPr>
  <p:slideViewPr>
    <p:cSldViewPr snapToGrid="0">
      <p:cViewPr>
        <p:scale>
          <a:sx n="150" d="100"/>
          <a:sy n="150" d="100"/>
        </p:scale>
        <p:origin x="144"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F2D54-6202-E54A-A0D1-8207B5B01C7A}" type="datetimeFigureOut">
              <a:rPr lang="en-US" smtClean="0"/>
              <a:t>9/23/24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35761-B443-A74D-9BA5-3B6258AF7342}" type="slidenum">
              <a:rPr lang="en-US" smtClean="0"/>
              <a:t>‹#›</a:t>
            </a:fld>
            <a:endParaRPr lang="en-US"/>
          </a:p>
        </p:txBody>
      </p:sp>
    </p:spTree>
    <p:extLst>
      <p:ext uri="{BB962C8B-B14F-4D97-AF65-F5344CB8AC3E}">
        <p14:creationId xmlns:p14="http://schemas.microsoft.com/office/powerpoint/2010/main" val="223820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29</a:t>
            </a:fld>
            <a:endParaRPr lang="en-US"/>
          </a:p>
        </p:txBody>
      </p:sp>
    </p:spTree>
    <p:extLst>
      <p:ext uri="{BB962C8B-B14F-4D97-AF65-F5344CB8AC3E}">
        <p14:creationId xmlns:p14="http://schemas.microsoft.com/office/powerpoint/2010/main" val="342554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30</a:t>
            </a:fld>
            <a:endParaRPr lang="en-US"/>
          </a:p>
        </p:txBody>
      </p:sp>
    </p:spTree>
    <p:extLst>
      <p:ext uri="{BB962C8B-B14F-4D97-AF65-F5344CB8AC3E}">
        <p14:creationId xmlns:p14="http://schemas.microsoft.com/office/powerpoint/2010/main" val="209222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31</a:t>
            </a:fld>
            <a:endParaRPr lang="en-US"/>
          </a:p>
        </p:txBody>
      </p:sp>
    </p:spTree>
    <p:extLst>
      <p:ext uri="{BB962C8B-B14F-4D97-AF65-F5344CB8AC3E}">
        <p14:creationId xmlns:p14="http://schemas.microsoft.com/office/powerpoint/2010/main" val="3851005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32</a:t>
            </a:fld>
            <a:endParaRPr lang="en-US"/>
          </a:p>
        </p:txBody>
      </p:sp>
    </p:spTree>
    <p:extLst>
      <p:ext uri="{BB962C8B-B14F-4D97-AF65-F5344CB8AC3E}">
        <p14:creationId xmlns:p14="http://schemas.microsoft.com/office/powerpoint/2010/main" val="465745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33</a:t>
            </a:fld>
            <a:endParaRPr lang="en-US"/>
          </a:p>
        </p:txBody>
      </p:sp>
    </p:spTree>
    <p:extLst>
      <p:ext uri="{BB962C8B-B14F-4D97-AF65-F5344CB8AC3E}">
        <p14:creationId xmlns:p14="http://schemas.microsoft.com/office/powerpoint/2010/main" val="1828426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5</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11</a:t>
            </a:fld>
            <a:endParaRPr lang="en-US"/>
          </a:p>
        </p:txBody>
      </p:sp>
    </p:spTree>
    <p:extLst>
      <p:ext uri="{BB962C8B-B14F-4D97-AF65-F5344CB8AC3E}">
        <p14:creationId xmlns:p14="http://schemas.microsoft.com/office/powerpoint/2010/main" val="127285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13</a:t>
            </a:fld>
            <a:endParaRPr lang="en-US"/>
          </a:p>
        </p:txBody>
      </p:sp>
    </p:spTree>
    <p:extLst>
      <p:ext uri="{BB962C8B-B14F-4D97-AF65-F5344CB8AC3E}">
        <p14:creationId xmlns:p14="http://schemas.microsoft.com/office/powerpoint/2010/main" val="395317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16</a:t>
            </a:fld>
            <a:endParaRPr lang="en-US"/>
          </a:p>
        </p:txBody>
      </p:sp>
    </p:spTree>
    <p:extLst>
      <p:ext uri="{BB962C8B-B14F-4D97-AF65-F5344CB8AC3E}">
        <p14:creationId xmlns:p14="http://schemas.microsoft.com/office/powerpoint/2010/main" val="280923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17</a:t>
            </a:fld>
            <a:endParaRPr lang="en-US"/>
          </a:p>
        </p:txBody>
      </p:sp>
    </p:spTree>
    <p:extLst>
      <p:ext uri="{BB962C8B-B14F-4D97-AF65-F5344CB8AC3E}">
        <p14:creationId xmlns:p14="http://schemas.microsoft.com/office/powerpoint/2010/main" val="350922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18</a:t>
            </a:fld>
            <a:endParaRPr lang="en-US"/>
          </a:p>
        </p:txBody>
      </p:sp>
    </p:spTree>
    <p:extLst>
      <p:ext uri="{BB962C8B-B14F-4D97-AF65-F5344CB8AC3E}">
        <p14:creationId xmlns:p14="http://schemas.microsoft.com/office/powerpoint/2010/main" val="217493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19</a:t>
            </a:fld>
            <a:endParaRPr lang="en-US"/>
          </a:p>
        </p:txBody>
      </p:sp>
    </p:spTree>
    <p:extLst>
      <p:ext uri="{BB962C8B-B14F-4D97-AF65-F5344CB8AC3E}">
        <p14:creationId xmlns:p14="http://schemas.microsoft.com/office/powerpoint/2010/main" val="92626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26</a:t>
            </a:fld>
            <a:endParaRPr lang="en-US"/>
          </a:p>
        </p:txBody>
      </p:sp>
    </p:spTree>
    <p:extLst>
      <p:ext uri="{BB962C8B-B14F-4D97-AF65-F5344CB8AC3E}">
        <p14:creationId xmlns:p14="http://schemas.microsoft.com/office/powerpoint/2010/main" val="1976498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5FD4-1517-06FA-3218-C110569269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F07426CB-20D0-A8FD-F756-81766686A2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23B3578C-4B5A-7505-E269-66C8A683B73D}"/>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ACCFE509-79AB-CC03-7E04-604E71487C1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28A0AB-3D6B-37CE-6631-5171E3F9CD69}"/>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0245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2F8C-BA65-7643-4ADE-FE7F3EF87BCE}"/>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658EBE1-00CC-17F2-7335-A8D3BC7C7C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3075CEF-1D7F-B035-7B6A-3ABBD3C6ADEE}"/>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4B775FE6-CAD7-8B5F-5BF8-F9A52BC6537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5F2F559-249A-9556-B7B8-E1797EECD674}"/>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437523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94FE3A-F72A-58EB-A04A-CBFC7C103C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57A1952-55BE-C80F-01DE-CB0550AE0A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D639547-ED13-AED8-8CD3-B7E8E4FF8AF3}"/>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DD2BD2D6-7C16-767B-8DF1-79B4D9039F8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27652AA-18FB-F6D4-2E76-D41A8C0F01FD}"/>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2733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9B96-AE32-C352-3412-65F79B3C5317}"/>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7917456A-551A-5713-8E8F-5ADF5948C9C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98C59F4-E4C3-59A9-449B-59FB6AFFEEC4}"/>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0FE69FC5-07EB-4D5B-507B-A61AEB3B956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977510C-D902-1979-CD1D-0990E877CC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7829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FBC4-52C7-D172-5317-80699CB24B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A9BAF78-2BF5-C69D-6F97-D8C220F4C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1F53DB-3BFC-983F-0CC4-EBE842916A46}"/>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71ECCFDF-40FA-EF42-003F-7625DA0A3C8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D6AA6A-B59C-DF9E-DD46-20CE2A5F41FF}"/>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277517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6D5D-B121-8D21-93C6-725FD0295F0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E024399B-799B-D321-39E9-29E5A9D53A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C5641801-5D0F-9649-E23C-06566E0F71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F11A92F1-62B4-948E-B139-60156C4494B4}"/>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6" name="Footer Placeholder 5">
            <a:extLst>
              <a:ext uri="{FF2B5EF4-FFF2-40B4-BE49-F238E27FC236}">
                <a16:creationId xmlns:a16="http://schemas.microsoft.com/office/drawing/2014/main" id="{4049F768-F8E7-A336-F8C4-0C771C14E2D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BC987A-83AF-2469-EC6B-CEEC8B5C5572}"/>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3977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2A39-EB92-4769-6870-27D16DA0CF3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79C6AE9-E075-E681-2ABE-D326A4689A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18982F-73B1-5643-58A3-8DA48EE54D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6F1B1417-BCD9-83E9-CF18-E02FA308F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7E6CF9-8AD4-F899-82DA-DEFAAA86A95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9DAE7640-7F4B-6933-2697-9F1D96309FC4}"/>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8" name="Footer Placeholder 7">
            <a:extLst>
              <a:ext uri="{FF2B5EF4-FFF2-40B4-BE49-F238E27FC236}">
                <a16:creationId xmlns:a16="http://schemas.microsoft.com/office/drawing/2014/main" id="{914373CE-8572-A2CB-C0B9-6D7CBCA95DE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08F7AC7-BF0A-9C61-ADBD-8EA2D8F4B023}"/>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05496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C97F-2163-7AC5-D4E9-D074DB260601}"/>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45FB07E-32ED-71BE-9611-E60D2747484B}"/>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4" name="Footer Placeholder 3">
            <a:extLst>
              <a:ext uri="{FF2B5EF4-FFF2-40B4-BE49-F238E27FC236}">
                <a16:creationId xmlns:a16="http://schemas.microsoft.com/office/drawing/2014/main" id="{A30A47F9-0821-AF90-D76F-3F0FEC3DF323}"/>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DB359321-B4E4-5FD2-EAD4-5FC0D493C235}"/>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86949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A20D4-6FCF-9A9E-7F68-95E2A5F2699E}"/>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3" name="Footer Placeholder 2">
            <a:extLst>
              <a:ext uri="{FF2B5EF4-FFF2-40B4-BE49-F238E27FC236}">
                <a16:creationId xmlns:a16="http://schemas.microsoft.com/office/drawing/2014/main" id="{8304959A-ECBB-9514-0CFB-CC2F6FD1DB5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4B0BB7A-16A6-6ACC-24FD-5FE0A8EA18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39738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DDE6-D20C-03D4-D4AF-2DC9EFADB5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D714776B-A6FF-863D-8451-761975AC2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C4CF8A0-43D4-5918-6429-C2946836D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9698B0-4CD0-D07D-02A6-B3752AB7797C}"/>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6" name="Footer Placeholder 5">
            <a:extLst>
              <a:ext uri="{FF2B5EF4-FFF2-40B4-BE49-F238E27FC236}">
                <a16:creationId xmlns:a16="http://schemas.microsoft.com/office/drawing/2014/main" id="{FF7996A1-EB15-23FD-FCE1-08EE242B2085}"/>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BC1BE24-8FA0-78B6-A294-6610F19C3F07}"/>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45654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9591-39E7-9376-92A2-546E2C0F88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8F71E416-F201-A48F-B1F7-F71BEE454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09959398-AA88-8319-6B94-D56CC9900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194AC0-1B6B-9FFC-9292-1D6E88E08741}"/>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6" name="Footer Placeholder 5">
            <a:extLst>
              <a:ext uri="{FF2B5EF4-FFF2-40B4-BE49-F238E27FC236}">
                <a16:creationId xmlns:a16="http://schemas.microsoft.com/office/drawing/2014/main" id="{A16504FC-BB24-6CA8-48F6-C1F6E7D8F2AB}"/>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411AC8F-3B21-010D-DEA5-4147611B979A}"/>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08220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0BEC7-2743-7E63-9BFE-A1AC45E95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2337603-D105-E99F-FCC3-A030CD1EE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381E64D9-FF2A-2483-5426-F66A13C96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AD169EB4-FED9-F949-B248-10CA4D068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F4512563-DEF2-B955-C3C1-517FB1962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5020B-BDCF-C844-937D-74E2E6AC172F}" type="slidenum">
              <a:rPr lang="en-BE" smtClean="0"/>
              <a:t>‹#›</a:t>
            </a:fld>
            <a:endParaRPr lang="en-BE"/>
          </a:p>
        </p:txBody>
      </p:sp>
    </p:spTree>
    <p:extLst>
      <p:ext uri="{BB962C8B-B14F-4D97-AF65-F5344CB8AC3E}">
        <p14:creationId xmlns:p14="http://schemas.microsoft.com/office/powerpoint/2010/main" val="2346168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github.com/darklang/dark/pull/5063" TargetMode="External"/><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0.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github.com/codecrafters-io/frontend/pull/1061" TargetMode="External"/><Relationship Id="rId5"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odecrafters-io/frontend/pull/106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308.10620.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E862-7000-E519-9E0F-2A83E85598EE}"/>
              </a:ext>
            </a:extLst>
          </p:cNvPr>
          <p:cNvSpPr>
            <a:spLocks noGrp="1"/>
          </p:cNvSpPr>
          <p:nvPr>
            <p:ph type="ctrTitle"/>
          </p:nvPr>
        </p:nvSpPr>
        <p:spPr/>
        <p:txBody>
          <a:bodyPr>
            <a:normAutofit/>
          </a:bodyPr>
          <a:lstStyle/>
          <a:p>
            <a:r>
              <a:rPr lang="en-GB" sz="5400" b="0" i="0" dirty="0">
                <a:effectLst/>
                <a:latin typeface="+mn-lt"/>
              </a:rPr>
              <a:t>Leveraging </a:t>
            </a:r>
            <a:r>
              <a:rPr lang="en-GB" sz="5400" b="0" i="0" dirty="0" err="1">
                <a:effectLst/>
                <a:latin typeface="+mn-lt"/>
              </a:rPr>
              <a:t>ChatGPT</a:t>
            </a:r>
            <a:r>
              <a:rPr lang="en-GB" sz="5400" b="0" i="0" dirty="0">
                <a:effectLst/>
                <a:latin typeface="+mn-lt"/>
              </a:rPr>
              <a:t> in Software Engineering</a:t>
            </a:r>
          </a:p>
        </p:txBody>
      </p:sp>
      <p:sp>
        <p:nvSpPr>
          <p:cNvPr id="3" name="Subtitle 2">
            <a:extLst>
              <a:ext uri="{FF2B5EF4-FFF2-40B4-BE49-F238E27FC236}">
                <a16:creationId xmlns:a16="http://schemas.microsoft.com/office/drawing/2014/main" id="{D6218BDF-20AA-9AF8-6D13-86A3DE5AFEE0}"/>
              </a:ext>
            </a:extLst>
          </p:cNvPr>
          <p:cNvSpPr>
            <a:spLocks noGrp="1"/>
          </p:cNvSpPr>
          <p:nvPr>
            <p:ph type="subTitle" idx="1"/>
          </p:nvPr>
        </p:nvSpPr>
        <p:spPr>
          <a:xfrm>
            <a:off x="1208314" y="4614410"/>
            <a:ext cx="9144000" cy="1655762"/>
          </a:xfrm>
        </p:spPr>
        <p:txBody>
          <a:bodyPr/>
          <a:lstStyle/>
          <a:p>
            <a:pPr algn="l"/>
            <a:r>
              <a:rPr lang="en-BE" dirty="0"/>
              <a:t>Prepared by: John Businge</a:t>
            </a:r>
          </a:p>
          <a:p>
            <a:pPr algn="l"/>
            <a:r>
              <a:rPr lang="en-BE" dirty="0"/>
              <a:t>john.businge@unlv.edu</a:t>
            </a:r>
          </a:p>
          <a:p>
            <a:endParaRPr lang="en-BE" dirty="0"/>
          </a:p>
        </p:txBody>
      </p:sp>
    </p:spTree>
    <p:extLst>
      <p:ext uri="{BB962C8B-B14F-4D97-AF65-F5344CB8AC3E}">
        <p14:creationId xmlns:p14="http://schemas.microsoft.com/office/powerpoint/2010/main" val="31684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809E48-9343-6DD5-FDFF-62FF7162C3DA}"/>
              </a:ext>
            </a:extLst>
          </p:cNvPr>
          <p:cNvSpPr txBox="1">
            <a:spLocks/>
          </p:cNvSpPr>
          <p:nvPr/>
        </p:nvSpPr>
        <p:spPr>
          <a:xfrm>
            <a:off x="838200" y="366290"/>
            <a:ext cx="10515600" cy="9674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are developers using </a:t>
            </a:r>
            <a:r>
              <a:rPr lang="en-US" sz="3600" dirty="0" err="1"/>
              <a:t>ChatGPT</a:t>
            </a:r>
            <a:r>
              <a:rPr lang="en-US" sz="3600" dirty="0"/>
              <a:t> to solve SE tasks?</a:t>
            </a:r>
          </a:p>
        </p:txBody>
      </p:sp>
      <p:pic>
        <p:nvPicPr>
          <p:cNvPr id="3" name="Picture 2" descr="A screenshot of a chat&#10;&#10;Description automatically generated">
            <a:extLst>
              <a:ext uri="{FF2B5EF4-FFF2-40B4-BE49-F238E27FC236}">
                <a16:creationId xmlns:a16="http://schemas.microsoft.com/office/drawing/2014/main" id="{72705B54-CB2E-1393-7743-755CF87CE146}"/>
              </a:ext>
            </a:extLst>
          </p:cNvPr>
          <p:cNvPicPr>
            <a:picLocks noChangeAspect="1"/>
          </p:cNvPicPr>
          <p:nvPr/>
        </p:nvPicPr>
        <p:blipFill>
          <a:blip r:embed="rId2"/>
          <a:stretch>
            <a:fillRect/>
          </a:stretch>
        </p:blipFill>
        <p:spPr>
          <a:xfrm>
            <a:off x="417576" y="2704440"/>
            <a:ext cx="5455545" cy="1981419"/>
          </a:xfrm>
          <a:prstGeom prst="rect">
            <a:avLst/>
          </a:prstGeom>
          <a:ln>
            <a:solidFill>
              <a:schemeClr val="tx1"/>
            </a:solidFill>
          </a:ln>
        </p:spPr>
      </p:pic>
      <p:sp>
        <p:nvSpPr>
          <p:cNvPr id="5" name="Rounded Rectangle 4">
            <a:extLst>
              <a:ext uri="{FF2B5EF4-FFF2-40B4-BE49-F238E27FC236}">
                <a16:creationId xmlns:a16="http://schemas.microsoft.com/office/drawing/2014/main" id="{C8626071-4D47-E464-865F-5BCE5C247214}"/>
              </a:ext>
            </a:extLst>
          </p:cNvPr>
          <p:cNvSpPr/>
          <p:nvPr/>
        </p:nvSpPr>
        <p:spPr>
          <a:xfrm>
            <a:off x="874776" y="2704440"/>
            <a:ext cx="1502664" cy="222723"/>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F0EA605-24B1-4CFD-94AF-22E7510BD347}"/>
              </a:ext>
            </a:extLst>
          </p:cNvPr>
          <p:cNvSpPr/>
          <p:nvPr/>
        </p:nvSpPr>
        <p:spPr>
          <a:xfrm>
            <a:off x="874776" y="3776696"/>
            <a:ext cx="4053840" cy="521208"/>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A01498DF-0E79-EB84-2D22-33F967040918}"/>
              </a:ext>
            </a:extLst>
          </p:cNvPr>
          <p:cNvPicPr>
            <a:picLocks noChangeAspect="1"/>
          </p:cNvPicPr>
          <p:nvPr/>
        </p:nvPicPr>
        <p:blipFill>
          <a:blip r:embed="rId3"/>
          <a:stretch>
            <a:fillRect/>
          </a:stretch>
        </p:blipFill>
        <p:spPr>
          <a:xfrm>
            <a:off x="6604940" y="1920464"/>
            <a:ext cx="5315863" cy="4464883"/>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59993142-FEE7-15C9-A235-7EE8538D6E9D}"/>
              </a:ext>
            </a:extLst>
          </p:cNvPr>
          <p:cNvCxnSpPr>
            <a:cxnSpLocks/>
          </p:cNvCxnSpPr>
          <p:nvPr/>
        </p:nvCxnSpPr>
        <p:spPr>
          <a:xfrm flipV="1">
            <a:off x="4928616" y="2091360"/>
            <a:ext cx="2514600" cy="1945940"/>
          </a:xfrm>
          <a:prstGeom prst="straightConnector1">
            <a:avLst/>
          </a:prstGeom>
          <a:ln w="28575">
            <a:solidFill>
              <a:srgbClr val="86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6" descr="GitHub Logo and symbol, meaning, history, PNG, brand">
            <a:extLst>
              <a:ext uri="{FF2B5EF4-FFF2-40B4-BE49-F238E27FC236}">
                <a16:creationId xmlns:a16="http://schemas.microsoft.com/office/drawing/2014/main" id="{5E500B5C-1245-4043-4D5B-0044196FD8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5" r="14462"/>
          <a:stretch/>
        </p:blipFill>
        <p:spPr bwMode="auto">
          <a:xfrm>
            <a:off x="2377440" y="1552684"/>
            <a:ext cx="1088136" cy="8532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atgpt logo open ai logotype chatbot chat Vector Image">
            <a:extLst>
              <a:ext uri="{FF2B5EF4-FFF2-40B4-BE49-F238E27FC236}">
                <a16:creationId xmlns:a16="http://schemas.microsoft.com/office/drawing/2014/main" id="{42DA051E-893A-E938-4F7B-B599F92F59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71"/>
          <a:stretch/>
        </p:blipFill>
        <p:spPr bwMode="auto">
          <a:xfrm>
            <a:off x="8961120" y="1254483"/>
            <a:ext cx="586363" cy="59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5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5255-BFBA-1FEA-BC9E-88F020FADA05}"/>
              </a:ext>
            </a:extLst>
          </p:cNvPr>
          <p:cNvSpPr>
            <a:spLocks noGrp="1"/>
          </p:cNvSpPr>
          <p:nvPr>
            <p:ph type="title"/>
          </p:nvPr>
        </p:nvSpPr>
        <p:spPr>
          <a:xfrm>
            <a:off x="366712" y="-6347"/>
            <a:ext cx="10515600" cy="963613"/>
          </a:xfrm>
        </p:spPr>
        <p:txBody>
          <a:bodyPr/>
          <a:lstStyle/>
          <a:p>
            <a:r>
              <a:rPr lang="en-US" dirty="0"/>
              <a:t>Distribution of Patch Classification Results</a:t>
            </a:r>
          </a:p>
        </p:txBody>
      </p:sp>
      <p:pic>
        <p:nvPicPr>
          <p:cNvPr id="13" name="Content Placeholder 12">
            <a:extLst>
              <a:ext uri="{FF2B5EF4-FFF2-40B4-BE49-F238E27FC236}">
                <a16:creationId xmlns:a16="http://schemas.microsoft.com/office/drawing/2014/main" id="{DD80171E-9C8F-14CE-0E5C-CE7D64906B11}"/>
              </a:ext>
            </a:extLst>
          </p:cNvPr>
          <p:cNvPicPr>
            <a:picLocks noGrp="1" noChangeAspect="1"/>
          </p:cNvPicPr>
          <p:nvPr>
            <p:ph idx="1"/>
          </p:nvPr>
        </p:nvPicPr>
        <p:blipFill>
          <a:blip r:embed="rId3"/>
          <a:srcRect l="1664" t="25356" r="5501" b="16854"/>
          <a:stretch/>
        </p:blipFill>
        <p:spPr>
          <a:xfrm>
            <a:off x="528638" y="1271592"/>
            <a:ext cx="7000875" cy="2830356"/>
          </a:xfrm>
        </p:spPr>
      </p:pic>
      <p:sp>
        <p:nvSpPr>
          <p:cNvPr id="14" name="TextBox 13">
            <a:extLst>
              <a:ext uri="{FF2B5EF4-FFF2-40B4-BE49-F238E27FC236}">
                <a16:creationId xmlns:a16="http://schemas.microsoft.com/office/drawing/2014/main" id="{BAD408E7-56DE-A8DD-C80F-A1CBE67D166C}"/>
              </a:ext>
            </a:extLst>
          </p:cNvPr>
          <p:cNvSpPr txBox="1"/>
          <p:nvPr/>
        </p:nvSpPr>
        <p:spPr>
          <a:xfrm>
            <a:off x="685800" y="4271967"/>
            <a:ext cx="9615488" cy="2123658"/>
          </a:xfrm>
          <a:prstGeom prst="rect">
            <a:avLst/>
          </a:prstGeom>
          <a:noFill/>
          <a:ln w="28575">
            <a:solidFill>
              <a:srgbClr val="0000EA"/>
            </a:solidFill>
          </a:ln>
        </p:spPr>
        <p:txBody>
          <a:bodyPr wrap="square" rtlCol="0">
            <a:spAutoFit/>
          </a:bodyPr>
          <a:lstStyle/>
          <a:p>
            <a:r>
              <a:rPr lang="en-US" sz="2400" b="1" dirty="0"/>
              <a:t>Implications:</a:t>
            </a:r>
          </a:p>
          <a:p>
            <a:pPr marL="285750" indent="-285750">
              <a:buFont typeface="Arial" panose="020B0604020202020204" pitchFamily="34" charset="0"/>
              <a:buChar char="•"/>
            </a:pPr>
            <a:r>
              <a:rPr lang="en-US" dirty="0"/>
              <a:t>RQ1 reveal that developers generally trust AI-generated patches, with 58  PA cases showing ChatGPT's effectiveness in straightforward tasks.</a:t>
            </a:r>
          </a:p>
          <a:p>
            <a:pPr marL="285750" indent="-285750">
              <a:buFont typeface="Arial" panose="020B0604020202020204" pitchFamily="34" charset="0"/>
              <a:buChar char="•"/>
            </a:pPr>
            <a:r>
              <a:rPr lang="en-US" dirty="0"/>
              <a:t>31% (58/183) of ChatGPT code is integrated into pull requests, with some developers fully adopting AI suggestions.</a:t>
            </a:r>
          </a:p>
          <a:p>
            <a:pPr marL="285750" indent="-285750">
              <a:buFont typeface="Arial" panose="020B0604020202020204" pitchFamily="34" charset="0"/>
              <a:buChar char="•"/>
            </a:pPr>
            <a:r>
              <a:rPr lang="en-US" dirty="0"/>
              <a:t>The 55 PN cases suggest a need to explore why AI suggestions are not always integrated, while the 70 NE cases highlight AI's broader roles in development.</a:t>
            </a:r>
          </a:p>
        </p:txBody>
      </p:sp>
    </p:spTree>
    <p:extLst>
      <p:ext uri="{BB962C8B-B14F-4D97-AF65-F5344CB8AC3E}">
        <p14:creationId xmlns:p14="http://schemas.microsoft.com/office/powerpoint/2010/main" val="32567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44E48F-9DEB-BC58-4F67-E272DD7FD280}"/>
              </a:ext>
            </a:extLst>
          </p:cNvPr>
          <p:cNvPicPr>
            <a:picLocks noChangeAspect="1"/>
          </p:cNvPicPr>
          <p:nvPr/>
        </p:nvPicPr>
        <p:blipFill>
          <a:blip r:embed="rId2"/>
          <a:stretch>
            <a:fillRect/>
          </a:stretch>
        </p:blipFill>
        <p:spPr>
          <a:xfrm>
            <a:off x="1099586" y="522581"/>
            <a:ext cx="8056719" cy="880694"/>
          </a:xfrm>
          <a:prstGeom prst="rect">
            <a:avLst/>
          </a:prstGeom>
        </p:spPr>
      </p:pic>
      <p:pic>
        <p:nvPicPr>
          <p:cNvPr id="2" name="Picture 2" descr="ShareChatGPTConversations">
            <a:extLst>
              <a:ext uri="{FF2B5EF4-FFF2-40B4-BE49-F238E27FC236}">
                <a16:creationId xmlns:a16="http://schemas.microsoft.com/office/drawing/2014/main" id="{E10D5A26-877E-C87A-6016-9F2370BED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586" y="1554436"/>
            <a:ext cx="10138601" cy="41663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reChatGPTConversations">
            <a:extLst>
              <a:ext uri="{FF2B5EF4-FFF2-40B4-BE49-F238E27FC236}">
                <a16:creationId xmlns:a16="http://schemas.microsoft.com/office/drawing/2014/main" id="{4B755522-E6AB-CD3B-DDBE-029A4379E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13" y="3572012"/>
            <a:ext cx="3896483" cy="305495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5DE329A-A18B-9E6F-29EA-B9DD434002CE}"/>
              </a:ext>
            </a:extLst>
          </p:cNvPr>
          <p:cNvGrpSpPr/>
          <p:nvPr/>
        </p:nvGrpSpPr>
        <p:grpSpPr>
          <a:xfrm>
            <a:off x="4727369" y="2292622"/>
            <a:ext cx="4545838" cy="2845234"/>
            <a:chOff x="4727369" y="1934817"/>
            <a:chExt cx="4545838" cy="2845234"/>
          </a:xfrm>
        </p:grpSpPr>
        <p:sp>
          <p:nvSpPr>
            <p:cNvPr id="7" name="Rounded Rectangle 6">
              <a:extLst>
                <a:ext uri="{FF2B5EF4-FFF2-40B4-BE49-F238E27FC236}">
                  <a16:creationId xmlns:a16="http://schemas.microsoft.com/office/drawing/2014/main" id="{3049501B-5A04-2013-DCF3-8AD7D5BEFF15}"/>
                </a:ext>
              </a:extLst>
            </p:cNvPr>
            <p:cNvSpPr/>
            <p:nvPr/>
          </p:nvSpPr>
          <p:spPr>
            <a:xfrm>
              <a:off x="6215270" y="1934817"/>
              <a:ext cx="3057937" cy="2845234"/>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A92BCE7C-8FC1-4424-2CA2-A321863A6BC3}"/>
                </a:ext>
              </a:extLst>
            </p:cNvPr>
            <p:cNvSpPr/>
            <p:nvPr/>
          </p:nvSpPr>
          <p:spPr>
            <a:xfrm>
              <a:off x="4727369" y="3891241"/>
              <a:ext cx="1249361" cy="3829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CFF0A35-085C-703D-11B7-CA39DDBC9F29}"/>
              </a:ext>
            </a:extLst>
          </p:cNvPr>
          <p:cNvGrpSpPr/>
          <p:nvPr/>
        </p:nvGrpSpPr>
        <p:grpSpPr>
          <a:xfrm>
            <a:off x="2160104" y="384314"/>
            <a:ext cx="7811670" cy="742122"/>
            <a:chOff x="2160104" y="92765"/>
            <a:chExt cx="7811670" cy="742122"/>
          </a:xfrm>
        </p:grpSpPr>
        <p:sp>
          <p:nvSpPr>
            <p:cNvPr id="10" name="Rounded Rectangle 9">
              <a:extLst>
                <a:ext uri="{FF2B5EF4-FFF2-40B4-BE49-F238E27FC236}">
                  <a16:creationId xmlns:a16="http://schemas.microsoft.com/office/drawing/2014/main" id="{4F13B296-233F-673D-EBBC-93647DF3419B}"/>
                </a:ext>
              </a:extLst>
            </p:cNvPr>
            <p:cNvSpPr/>
            <p:nvPr/>
          </p:nvSpPr>
          <p:spPr>
            <a:xfrm>
              <a:off x="2160104" y="530087"/>
              <a:ext cx="861392" cy="30480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45BBAB6-7A68-2A0B-BDDA-F5A7A71F6597}"/>
                </a:ext>
              </a:extLst>
            </p:cNvPr>
            <p:cNvSpPr txBox="1"/>
            <p:nvPr/>
          </p:nvSpPr>
          <p:spPr>
            <a:xfrm>
              <a:off x="3127512" y="92765"/>
              <a:ext cx="6844262" cy="369332"/>
            </a:xfrm>
            <a:prstGeom prst="rect">
              <a:avLst/>
            </a:prstGeom>
            <a:noFill/>
            <a:ln w="28575">
              <a:solidFill>
                <a:srgbClr val="C00000"/>
              </a:solidFill>
            </a:ln>
          </p:spPr>
          <p:txBody>
            <a:bodyPr wrap="square" rtlCol="0">
              <a:spAutoFit/>
            </a:bodyPr>
            <a:lstStyle/>
            <a:p>
              <a:r>
                <a:rPr lang="en-US" b="1" dirty="0"/>
                <a:t>Activity - Software maintenance, Task - Code duplication &amp; refactoring</a:t>
              </a:r>
            </a:p>
          </p:txBody>
        </p:sp>
        <p:cxnSp>
          <p:nvCxnSpPr>
            <p:cNvPr id="15" name="Straight Arrow Connector 14">
              <a:extLst>
                <a:ext uri="{FF2B5EF4-FFF2-40B4-BE49-F238E27FC236}">
                  <a16:creationId xmlns:a16="http://schemas.microsoft.com/office/drawing/2014/main" id="{37D4FFEB-B466-EEA4-F507-1ABC2EAB28C4}"/>
                </a:ext>
              </a:extLst>
            </p:cNvPr>
            <p:cNvCxnSpPr>
              <a:cxnSpLocks/>
              <a:stCxn id="12" idx="1"/>
              <a:endCxn id="10" idx="0"/>
            </p:cNvCxnSpPr>
            <p:nvPr/>
          </p:nvCxnSpPr>
          <p:spPr>
            <a:xfrm flipH="1">
              <a:off x="2590800" y="277431"/>
              <a:ext cx="536712" cy="2526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BEACA729-C5A9-D8EF-C5B0-9FDE4CA436BC}"/>
              </a:ext>
            </a:extLst>
          </p:cNvPr>
          <p:cNvGrpSpPr/>
          <p:nvPr/>
        </p:nvGrpSpPr>
        <p:grpSpPr>
          <a:xfrm>
            <a:off x="1901952" y="1377099"/>
            <a:ext cx="4992624" cy="2966301"/>
            <a:chOff x="1901952" y="1377099"/>
            <a:chExt cx="4992624" cy="2966301"/>
          </a:xfrm>
        </p:grpSpPr>
        <p:cxnSp>
          <p:nvCxnSpPr>
            <p:cNvPr id="20" name="Straight Arrow Connector 19">
              <a:extLst>
                <a:ext uri="{FF2B5EF4-FFF2-40B4-BE49-F238E27FC236}">
                  <a16:creationId xmlns:a16="http://schemas.microsoft.com/office/drawing/2014/main" id="{A391772F-971C-B630-02F2-78E7C76F07A8}"/>
                </a:ext>
              </a:extLst>
            </p:cNvPr>
            <p:cNvCxnSpPr/>
            <p:nvPr/>
          </p:nvCxnSpPr>
          <p:spPr>
            <a:xfrm flipH="1">
              <a:off x="1901952" y="1709928"/>
              <a:ext cx="3941064" cy="26334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6CB86E-668F-D423-1D90-F7C56CEA0E5F}"/>
                </a:ext>
              </a:extLst>
            </p:cNvPr>
            <p:cNvCxnSpPr/>
            <p:nvPr/>
          </p:nvCxnSpPr>
          <p:spPr>
            <a:xfrm>
              <a:off x="5833872" y="1728216"/>
              <a:ext cx="1060704" cy="6583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B43BAD-E9A2-4062-B947-700C1F1A5616}"/>
                </a:ext>
              </a:extLst>
            </p:cNvPr>
            <p:cNvSpPr txBox="1"/>
            <p:nvPr/>
          </p:nvSpPr>
          <p:spPr>
            <a:xfrm>
              <a:off x="4945473" y="1377099"/>
              <a:ext cx="1795086" cy="307777"/>
            </a:xfrm>
            <a:prstGeom prst="rect">
              <a:avLst/>
            </a:prstGeom>
            <a:noFill/>
            <a:ln w="28575">
              <a:solidFill>
                <a:srgbClr val="C00000"/>
              </a:solidFill>
            </a:ln>
          </p:spPr>
          <p:txBody>
            <a:bodyPr wrap="square" rtlCol="0">
              <a:spAutoFit/>
            </a:bodyPr>
            <a:lstStyle/>
            <a:p>
              <a:r>
                <a:rPr lang="en-US" sz="1400" dirty="0"/>
                <a:t>PrefixMap != Prefixes</a:t>
              </a:r>
            </a:p>
          </p:txBody>
        </p:sp>
      </p:grpSp>
      <p:sp>
        <p:nvSpPr>
          <p:cNvPr id="5" name="Title 1">
            <a:extLst>
              <a:ext uri="{FF2B5EF4-FFF2-40B4-BE49-F238E27FC236}">
                <a16:creationId xmlns:a16="http://schemas.microsoft.com/office/drawing/2014/main" id="{D13C2F8B-59D3-F6BB-2978-44DB9918DFB2}"/>
              </a:ext>
            </a:extLst>
          </p:cNvPr>
          <p:cNvSpPr>
            <a:spLocks noGrp="1"/>
          </p:cNvSpPr>
          <p:nvPr>
            <p:ph type="title"/>
          </p:nvPr>
        </p:nvSpPr>
        <p:spPr>
          <a:xfrm>
            <a:off x="6248875" y="5720767"/>
            <a:ext cx="3590732" cy="967409"/>
          </a:xfrm>
        </p:spPr>
        <p:txBody>
          <a:bodyPr>
            <a:normAutofit/>
          </a:bodyPr>
          <a:lstStyle/>
          <a:p>
            <a:r>
              <a:rPr lang="en-US" sz="3600" dirty="0"/>
              <a:t>Patch Applied (PA)</a:t>
            </a:r>
          </a:p>
        </p:txBody>
      </p:sp>
    </p:spTree>
    <p:extLst>
      <p:ext uri="{BB962C8B-B14F-4D97-AF65-F5344CB8AC3E}">
        <p14:creationId xmlns:p14="http://schemas.microsoft.com/office/powerpoint/2010/main" val="177986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2E5F27-CD1D-D0BC-9B2C-E46FB3189F03}"/>
              </a:ext>
            </a:extLst>
          </p:cNvPr>
          <p:cNvSpPr>
            <a:spLocks noGrp="1"/>
          </p:cNvSpPr>
          <p:nvPr>
            <p:ph type="title"/>
          </p:nvPr>
        </p:nvSpPr>
        <p:spPr>
          <a:xfrm>
            <a:off x="639418" y="140171"/>
            <a:ext cx="3590732" cy="967409"/>
          </a:xfrm>
        </p:spPr>
        <p:txBody>
          <a:bodyPr>
            <a:normAutofit/>
          </a:bodyPr>
          <a:lstStyle/>
          <a:p>
            <a:r>
              <a:rPr lang="en-US" sz="3600" dirty="0"/>
              <a:t>Patch Applied (PA)</a:t>
            </a:r>
          </a:p>
        </p:txBody>
      </p:sp>
      <p:grpSp>
        <p:nvGrpSpPr>
          <p:cNvPr id="14" name="Group 13">
            <a:extLst>
              <a:ext uri="{FF2B5EF4-FFF2-40B4-BE49-F238E27FC236}">
                <a16:creationId xmlns:a16="http://schemas.microsoft.com/office/drawing/2014/main" id="{8C177D02-3B04-D7EB-8544-FE94E32520BA}"/>
              </a:ext>
            </a:extLst>
          </p:cNvPr>
          <p:cNvGrpSpPr/>
          <p:nvPr/>
        </p:nvGrpSpPr>
        <p:grpSpPr>
          <a:xfrm>
            <a:off x="347472" y="1696647"/>
            <a:ext cx="6172200" cy="3847520"/>
            <a:chOff x="347472" y="1296593"/>
            <a:chExt cx="6172200" cy="3847520"/>
          </a:xfrm>
        </p:grpSpPr>
        <p:pic>
          <p:nvPicPr>
            <p:cNvPr id="3" name="Picture 2" descr="A close-up of a message&#10;&#10;Description automatically generated">
              <a:extLst>
                <a:ext uri="{FF2B5EF4-FFF2-40B4-BE49-F238E27FC236}">
                  <a16:creationId xmlns:a16="http://schemas.microsoft.com/office/drawing/2014/main" id="{B2701607-EFF3-4EE6-E2C3-8691DC7C5F26}"/>
                </a:ext>
              </a:extLst>
            </p:cNvPr>
            <p:cNvPicPr>
              <a:picLocks noChangeAspect="1"/>
            </p:cNvPicPr>
            <p:nvPr/>
          </p:nvPicPr>
          <p:blipFill>
            <a:blip r:embed="rId3"/>
            <a:stretch>
              <a:fillRect/>
            </a:stretch>
          </p:blipFill>
          <p:spPr>
            <a:xfrm>
              <a:off x="347472" y="1296593"/>
              <a:ext cx="6172200" cy="853271"/>
            </a:xfrm>
            <a:prstGeom prst="rect">
              <a:avLst/>
            </a:prstGeom>
          </p:spPr>
        </p:pic>
        <p:pic>
          <p:nvPicPr>
            <p:cNvPr id="1026" name="Picture 2" descr="ShareChatGPTConversations">
              <a:extLst>
                <a:ext uri="{FF2B5EF4-FFF2-40B4-BE49-F238E27FC236}">
                  <a16:creationId xmlns:a16="http://schemas.microsoft.com/office/drawing/2014/main" id="{50E4F823-C1AA-502B-1218-4D1C7B600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18" y="2233554"/>
              <a:ext cx="4210878" cy="291055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hareChatGPTConversations">
            <a:extLst>
              <a:ext uri="{FF2B5EF4-FFF2-40B4-BE49-F238E27FC236}">
                <a16:creationId xmlns:a16="http://schemas.microsoft.com/office/drawing/2014/main" id="{89232016-44D1-24C4-9A5B-3A7081063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092" y="2633608"/>
            <a:ext cx="4262040" cy="25170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Logo and symbol, meaning, history, PNG, brand">
            <a:extLst>
              <a:ext uri="{FF2B5EF4-FFF2-40B4-BE49-F238E27FC236}">
                <a16:creationId xmlns:a16="http://schemas.microsoft.com/office/drawing/2014/main" id="{971CB55D-8F65-8403-E31D-5382B85BD4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05" r="14462"/>
          <a:stretch/>
        </p:blipFill>
        <p:spPr bwMode="auto">
          <a:xfrm>
            <a:off x="8897112" y="1149425"/>
            <a:ext cx="1088136" cy="853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772CD1-74FB-9781-3BBD-9814ADB55A2D}"/>
              </a:ext>
            </a:extLst>
          </p:cNvPr>
          <p:cNvSpPr txBox="1"/>
          <p:nvPr/>
        </p:nvSpPr>
        <p:spPr>
          <a:xfrm>
            <a:off x="4230150" y="1327315"/>
            <a:ext cx="3751293" cy="369332"/>
          </a:xfrm>
          <a:prstGeom prst="rect">
            <a:avLst/>
          </a:prstGeom>
          <a:noFill/>
          <a:ln w="28575">
            <a:solidFill>
              <a:srgbClr val="0000EA"/>
            </a:solidFill>
          </a:ln>
        </p:spPr>
        <p:txBody>
          <a:bodyPr wrap="square" rtlCol="0">
            <a:spAutoFit/>
          </a:bodyPr>
          <a:lstStyle/>
          <a:p>
            <a:r>
              <a:rPr lang="en-US" dirty="0"/>
              <a:t>SE Task – Deployment Documentation</a:t>
            </a:r>
          </a:p>
        </p:txBody>
      </p:sp>
      <p:pic>
        <p:nvPicPr>
          <p:cNvPr id="6" name="Picture 2" descr="Chatgpt logo open ai logotype chatbot chat Vector Image">
            <a:extLst>
              <a:ext uri="{FF2B5EF4-FFF2-40B4-BE49-F238E27FC236}">
                <a16:creationId xmlns:a16="http://schemas.microsoft.com/office/drawing/2014/main" id="{0532792B-7C2F-CECC-6767-35B4C69B51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271"/>
          <a:stretch/>
        </p:blipFill>
        <p:spPr bwMode="auto">
          <a:xfrm>
            <a:off x="3170299" y="1319941"/>
            <a:ext cx="526546" cy="535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7C73CF-2438-27DC-5141-7AF6E178D9D6}"/>
              </a:ext>
            </a:extLst>
          </p:cNvPr>
          <p:cNvSpPr txBox="1"/>
          <p:nvPr/>
        </p:nvSpPr>
        <p:spPr>
          <a:xfrm>
            <a:off x="347472" y="5611727"/>
            <a:ext cx="11516650" cy="923330"/>
          </a:xfrm>
          <a:prstGeom prst="rect">
            <a:avLst/>
          </a:prstGeom>
          <a:noFill/>
        </p:spPr>
        <p:txBody>
          <a:bodyPr wrap="square">
            <a:spAutoFit/>
          </a:bodyPr>
          <a:lstStyle/>
          <a:p>
            <a:r>
              <a:rPr lang="en-US" dirty="0"/>
              <a:t>The software developer was seeking assistance from ChatGPT in creating concise and user-friendly documentation for a Bash script named `</a:t>
            </a:r>
            <a:r>
              <a:rPr lang="en-US" b="1" dirty="0" err="1"/>
              <a:t>release.sh</a:t>
            </a:r>
            <a:r>
              <a:rPr lang="en-US" dirty="0"/>
              <a:t>`. </a:t>
            </a:r>
            <a:r>
              <a:rPr lang="en-GB" b="0" i="0" dirty="0">
                <a:solidFill>
                  <a:srgbClr val="374151"/>
                </a:solidFill>
                <a:effectLst/>
                <a:latin typeface="Söhne"/>
              </a:rPr>
              <a:t>Specifically, the developer wanted guidance on summarizing the script's functionality and providing clear instructions on how to use it effectively. </a:t>
            </a:r>
            <a:endParaRPr lang="en-US" dirty="0"/>
          </a:p>
        </p:txBody>
      </p:sp>
    </p:spTree>
    <p:extLst>
      <p:ext uri="{BB962C8B-B14F-4D97-AF65-F5344CB8AC3E}">
        <p14:creationId xmlns:p14="http://schemas.microsoft.com/office/powerpoint/2010/main" val="12069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F102-288D-781E-0716-46D60A6A702B}"/>
              </a:ext>
            </a:extLst>
          </p:cNvPr>
          <p:cNvSpPr>
            <a:spLocks noGrp="1"/>
          </p:cNvSpPr>
          <p:nvPr>
            <p:ph type="title"/>
          </p:nvPr>
        </p:nvSpPr>
        <p:spPr>
          <a:xfrm>
            <a:off x="838200" y="168676"/>
            <a:ext cx="10515600" cy="777875"/>
          </a:xfrm>
        </p:spPr>
        <p:txBody>
          <a:bodyPr/>
          <a:lstStyle/>
          <a:p>
            <a:r>
              <a:rPr lang="en-US" dirty="0"/>
              <a:t>Analysis of the PN (RQ2) and PE (RQ3) cases</a:t>
            </a:r>
          </a:p>
        </p:txBody>
      </p:sp>
      <p:sp>
        <p:nvSpPr>
          <p:cNvPr id="5" name="TextBox 4">
            <a:extLst>
              <a:ext uri="{FF2B5EF4-FFF2-40B4-BE49-F238E27FC236}">
                <a16:creationId xmlns:a16="http://schemas.microsoft.com/office/drawing/2014/main" id="{2A3DCBC3-488A-9DA6-AFA5-543B5E21BE6D}"/>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6" name="Picture 5" descr="A paper with text on it&#10;&#10;Description automatically generated">
            <a:extLst>
              <a:ext uri="{FF2B5EF4-FFF2-40B4-BE49-F238E27FC236}">
                <a16:creationId xmlns:a16="http://schemas.microsoft.com/office/drawing/2014/main" id="{3EDA1372-ACFB-8174-EEF7-F9532253B5C8}"/>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8" name="Content Placeholder 7">
            <a:extLst>
              <a:ext uri="{FF2B5EF4-FFF2-40B4-BE49-F238E27FC236}">
                <a16:creationId xmlns:a16="http://schemas.microsoft.com/office/drawing/2014/main" id="{5E7A3647-E805-90C4-E944-19BF3D905F85}"/>
              </a:ext>
            </a:extLst>
          </p:cNvPr>
          <p:cNvSpPr>
            <a:spLocks noGrp="1"/>
          </p:cNvSpPr>
          <p:nvPr>
            <p:ph idx="1"/>
          </p:nvPr>
        </p:nvSpPr>
        <p:spPr>
          <a:xfrm>
            <a:off x="5729288" y="2394943"/>
            <a:ext cx="6219030" cy="3320057"/>
          </a:xfrm>
          <a:ln w="28575">
            <a:solidFill>
              <a:srgbClr val="0000EA"/>
            </a:solidFill>
          </a:ln>
        </p:spPr>
        <p:txBody>
          <a:bodyPr>
            <a:normAutofit/>
          </a:bodyPr>
          <a:lstStyle/>
          <a:p>
            <a:r>
              <a:rPr lang="en-US" b="1" dirty="0"/>
              <a:t>Step 6:</a:t>
            </a:r>
            <a:r>
              <a:rPr lang="en-US" dirty="0"/>
              <a:t>  To address RQ2 &amp; RQ3, we employed a rigorous qualitative analysis methodology. This involved summarizing ChatGPT-developer conversations and GitHub PRs using the </a:t>
            </a:r>
            <a:r>
              <a:rPr lang="en-US" b="1" dirty="0"/>
              <a:t>Framework Method</a:t>
            </a:r>
            <a:r>
              <a:rPr lang="en-US" dirty="0"/>
              <a:t>, followed by thematic extraction using </a:t>
            </a:r>
            <a:r>
              <a:rPr lang="en-US" b="1" dirty="0"/>
              <a:t>Card Sorting </a:t>
            </a:r>
            <a:r>
              <a:rPr lang="en-US" dirty="0"/>
              <a:t>technique.</a:t>
            </a:r>
          </a:p>
        </p:txBody>
      </p:sp>
    </p:spTree>
    <p:extLst>
      <p:ext uri="{BB962C8B-B14F-4D97-AF65-F5344CB8AC3E}">
        <p14:creationId xmlns:p14="http://schemas.microsoft.com/office/powerpoint/2010/main" val="3307452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a:t>
            </a:r>
            <a:endParaRPr lang="en-US" sz="3200" dirty="0"/>
          </a:p>
        </p:txBody>
      </p:sp>
      <p:pic>
        <p:nvPicPr>
          <p:cNvPr id="4" name="Content Placeholder 3">
            <a:extLst>
              <a:ext uri="{FF2B5EF4-FFF2-40B4-BE49-F238E27FC236}">
                <a16:creationId xmlns:a16="http://schemas.microsoft.com/office/drawing/2014/main" id="{D4CF5F38-21AA-46F1-6BFA-F256DF91A920}"/>
              </a:ext>
            </a:extLst>
          </p:cNvPr>
          <p:cNvPicPr>
            <a:picLocks noGrp="1" noChangeAspect="1"/>
          </p:cNvPicPr>
          <p:nvPr>
            <p:ph idx="1"/>
          </p:nvPr>
        </p:nvPicPr>
        <p:blipFill>
          <a:blip r:embed="rId2"/>
          <a:stretch>
            <a:fillRect/>
          </a:stretch>
        </p:blipFill>
        <p:spPr>
          <a:xfrm>
            <a:off x="668337" y="1016000"/>
            <a:ext cx="8061325" cy="2702376"/>
          </a:xfrm>
          <a:prstGeom prst="rect">
            <a:avLst/>
          </a:prstGeom>
        </p:spPr>
      </p:pic>
      <p:sp>
        <p:nvSpPr>
          <p:cNvPr id="5" name="TextBox 4">
            <a:extLst>
              <a:ext uri="{FF2B5EF4-FFF2-40B4-BE49-F238E27FC236}">
                <a16:creationId xmlns:a16="http://schemas.microsoft.com/office/drawing/2014/main" id="{01C78E4D-9A7B-C6C9-D9B3-83654ED43572}"/>
              </a:ext>
            </a:extLst>
          </p:cNvPr>
          <p:cNvSpPr txBox="1"/>
          <p:nvPr/>
        </p:nvSpPr>
        <p:spPr>
          <a:xfrm>
            <a:off x="668337" y="3962850"/>
            <a:ext cx="10404476"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a:p>
            <a:pPr marL="285750" indent="-285750">
              <a:buFont typeface="Arial" panose="020B0604020202020204" pitchFamily="34" charset="0"/>
              <a:buChar char="•"/>
            </a:pPr>
            <a:r>
              <a:rPr lang="en-GB" b="1" i="0" dirty="0">
                <a:solidFill>
                  <a:srgbClr val="1F1F1F"/>
                </a:solidFill>
                <a:effectLst/>
                <a:latin typeface="Google Sans"/>
              </a:rPr>
              <a:t>Specific Functionality Enhancement</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Enhancements informed by ChatGPT insights, tailored to specific functionality rather than direct patches.</a:t>
            </a:r>
          </a:p>
          <a:p>
            <a:pPr marL="285750" indent="-285750">
              <a:buFont typeface="Arial" panose="020B0604020202020204" pitchFamily="34" charset="0"/>
              <a:buChar char="•"/>
            </a:pPr>
            <a:r>
              <a:rPr lang="en-GB" b="1" i="0" dirty="0">
                <a:solidFill>
                  <a:srgbClr val="1F1F1F"/>
                </a:solidFill>
                <a:effectLst/>
                <a:latin typeface="Google Sans"/>
              </a:rPr>
              <a:t>Technical Limitations and Preferences</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Non-application of patches due to technical constraints or preference for alternative solutions.</a:t>
            </a:r>
            <a:endParaRPr lang="en-US" dirty="0"/>
          </a:p>
        </p:txBody>
      </p:sp>
    </p:spTree>
    <p:extLst>
      <p:ext uri="{BB962C8B-B14F-4D97-AF65-F5344CB8AC3E}">
        <p14:creationId xmlns:p14="http://schemas.microsoft.com/office/powerpoint/2010/main" val="1341992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grpSp>
        <p:nvGrpSpPr>
          <p:cNvPr id="20" name="Group 19">
            <a:extLst>
              <a:ext uri="{FF2B5EF4-FFF2-40B4-BE49-F238E27FC236}">
                <a16:creationId xmlns:a16="http://schemas.microsoft.com/office/drawing/2014/main" id="{E1364EEA-008B-EB93-D2A1-BD4D70E5D271}"/>
              </a:ext>
            </a:extLst>
          </p:cNvPr>
          <p:cNvGrpSpPr/>
          <p:nvPr/>
        </p:nvGrpSpPr>
        <p:grpSpPr>
          <a:xfrm>
            <a:off x="257175" y="2783402"/>
            <a:ext cx="4495800" cy="1549400"/>
            <a:chOff x="381000" y="1648765"/>
            <a:chExt cx="4495800" cy="1549400"/>
          </a:xfrm>
        </p:grpSpPr>
        <p:pic>
          <p:nvPicPr>
            <p:cNvPr id="18" name="Picture 17" descr="A screenshot of a chat&#10;&#10;Description automatically generated">
              <a:extLst>
                <a:ext uri="{FF2B5EF4-FFF2-40B4-BE49-F238E27FC236}">
                  <a16:creationId xmlns:a16="http://schemas.microsoft.com/office/drawing/2014/main" id="{437A3AD9-297D-FE05-6DD5-FB8A37D0AE81}"/>
                </a:ext>
              </a:extLst>
            </p:cNvPr>
            <p:cNvPicPr>
              <a:picLocks noChangeAspect="1"/>
            </p:cNvPicPr>
            <p:nvPr/>
          </p:nvPicPr>
          <p:blipFill>
            <a:blip r:embed="rId3"/>
            <a:stretch>
              <a:fillRect/>
            </a:stretch>
          </p:blipFill>
          <p:spPr>
            <a:xfrm>
              <a:off x="381000" y="1648765"/>
              <a:ext cx="4495800" cy="1549400"/>
            </a:xfrm>
            <a:prstGeom prst="rect">
              <a:avLst/>
            </a:prstGeom>
          </p:spPr>
        </p:pic>
        <p:pic>
          <p:nvPicPr>
            <p:cNvPr id="1026" name="Picture 2" descr="developer Icon - Free PNG &amp; SVG 963312 - Noun Project">
              <a:extLst>
                <a:ext uri="{FF2B5EF4-FFF2-40B4-BE49-F238E27FC236}">
                  <a16:creationId xmlns:a16="http://schemas.microsoft.com/office/drawing/2014/main" id="{4A84CA3D-B59F-F821-9799-72CAB8104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48765"/>
              <a:ext cx="246877" cy="24687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24" name="TextBox 23">
            <a:extLst>
              <a:ext uri="{FF2B5EF4-FFF2-40B4-BE49-F238E27FC236}">
                <a16:creationId xmlns:a16="http://schemas.microsoft.com/office/drawing/2014/main" id="{A4E29C6F-006F-4F97-3FEF-91B310FCA847}"/>
              </a:ext>
            </a:extLst>
          </p:cNvPr>
          <p:cNvSpPr txBox="1"/>
          <p:nvPr/>
        </p:nvSpPr>
        <p:spPr>
          <a:xfrm>
            <a:off x="232378" y="6232147"/>
            <a:ext cx="4786314"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laravel-json-api</a:t>
            </a:r>
            <a:r>
              <a:rPr lang="en-US" sz="1100" dirty="0"/>
              <a:t>/core/pull/12</a:t>
            </a:r>
          </a:p>
          <a:p>
            <a:r>
              <a:rPr lang="en-US" sz="1100" dirty="0"/>
              <a:t>https://</a:t>
            </a:r>
            <a:r>
              <a:rPr lang="en-US" sz="1100" dirty="0" err="1"/>
              <a:t>chatgpt.com</a:t>
            </a:r>
            <a:r>
              <a:rPr lang="en-US" sz="1100" dirty="0"/>
              <a:t>/share/e9555822-4ffb-4845-8e40-0bc6cbbc658d</a:t>
            </a:r>
          </a:p>
        </p:txBody>
      </p:sp>
      <p:grpSp>
        <p:nvGrpSpPr>
          <p:cNvPr id="53" name="Group 52">
            <a:extLst>
              <a:ext uri="{FF2B5EF4-FFF2-40B4-BE49-F238E27FC236}">
                <a16:creationId xmlns:a16="http://schemas.microsoft.com/office/drawing/2014/main" id="{122115A4-75BF-8D18-4259-B9B6E2544B7A}"/>
              </a:ext>
            </a:extLst>
          </p:cNvPr>
          <p:cNvGrpSpPr/>
          <p:nvPr/>
        </p:nvGrpSpPr>
        <p:grpSpPr>
          <a:xfrm>
            <a:off x="5255494" y="1224134"/>
            <a:ext cx="5810559" cy="5585826"/>
            <a:chOff x="5190816" y="1219780"/>
            <a:chExt cx="5810559" cy="5585826"/>
          </a:xfrm>
        </p:grpSpPr>
        <p:grpSp>
          <p:nvGrpSpPr>
            <p:cNvPr id="33" name="Group 32">
              <a:extLst>
                <a:ext uri="{FF2B5EF4-FFF2-40B4-BE49-F238E27FC236}">
                  <a16:creationId xmlns:a16="http://schemas.microsoft.com/office/drawing/2014/main" id="{ECF193DA-594A-EC64-369C-EA41CE781183}"/>
                </a:ext>
              </a:extLst>
            </p:cNvPr>
            <p:cNvGrpSpPr/>
            <p:nvPr/>
          </p:nvGrpSpPr>
          <p:grpSpPr>
            <a:xfrm>
              <a:off x="5190816" y="1219780"/>
              <a:ext cx="5810559" cy="5585826"/>
              <a:chOff x="5190816" y="1219780"/>
              <a:chExt cx="5810559" cy="5585826"/>
            </a:xfrm>
          </p:grpSpPr>
          <p:grpSp>
            <p:nvGrpSpPr>
              <p:cNvPr id="8" name="Group 7">
                <a:extLst>
                  <a:ext uri="{FF2B5EF4-FFF2-40B4-BE49-F238E27FC236}">
                    <a16:creationId xmlns:a16="http://schemas.microsoft.com/office/drawing/2014/main" id="{CD168F9A-A335-2A6C-B9F4-BCB6FA2B8993}"/>
                  </a:ext>
                </a:extLst>
              </p:cNvPr>
              <p:cNvGrpSpPr/>
              <p:nvPr/>
            </p:nvGrpSpPr>
            <p:grpSpPr>
              <a:xfrm>
                <a:off x="5379783" y="1219780"/>
                <a:ext cx="5467657" cy="1102032"/>
                <a:chOff x="1902903" y="1539099"/>
                <a:chExt cx="6374162" cy="1438410"/>
              </a:xfrm>
            </p:grpSpPr>
            <p:pic>
              <p:nvPicPr>
                <p:cNvPr id="6" name="Picture 5" descr="A screenshot of a chat&#10;&#10;Description automatically generated">
                  <a:extLst>
                    <a:ext uri="{FF2B5EF4-FFF2-40B4-BE49-F238E27FC236}">
                      <a16:creationId xmlns:a16="http://schemas.microsoft.com/office/drawing/2014/main" id="{07AB7F7E-DD8B-C5C7-EEB8-257BBEFB4EC1}"/>
                    </a:ext>
                  </a:extLst>
                </p:cNvPr>
                <p:cNvPicPr>
                  <a:picLocks noChangeAspect="1"/>
                </p:cNvPicPr>
                <p:nvPr/>
              </p:nvPicPr>
              <p:blipFill>
                <a:blip r:embed="rId5"/>
                <a:srcRect b="81512"/>
                <a:stretch/>
              </p:blipFill>
              <p:spPr>
                <a:xfrm>
                  <a:off x="1902903" y="1539099"/>
                  <a:ext cx="6362700" cy="392113"/>
                </a:xfrm>
                <a:prstGeom prst="rect">
                  <a:avLst/>
                </a:prstGeom>
              </p:spPr>
            </p:pic>
            <p:pic>
              <p:nvPicPr>
                <p:cNvPr id="7" name="Picture 6" descr="A screenshot of a chat&#10;&#10;Description automatically generated">
                  <a:extLst>
                    <a:ext uri="{FF2B5EF4-FFF2-40B4-BE49-F238E27FC236}">
                      <a16:creationId xmlns:a16="http://schemas.microsoft.com/office/drawing/2014/main" id="{B0F9CBCB-4503-2620-E010-9BB5E4F020DD}"/>
                    </a:ext>
                  </a:extLst>
                </p:cNvPr>
                <p:cNvPicPr>
                  <a:picLocks noChangeAspect="1"/>
                </p:cNvPicPr>
                <p:nvPr/>
              </p:nvPicPr>
              <p:blipFill>
                <a:blip r:embed="rId5"/>
                <a:srcRect t="50898"/>
                <a:stretch/>
              </p:blipFill>
              <p:spPr>
                <a:xfrm>
                  <a:off x="1914365" y="1936109"/>
                  <a:ext cx="6362700" cy="1041400"/>
                </a:xfrm>
                <a:prstGeom prst="rect">
                  <a:avLst/>
                </a:prstGeom>
              </p:spPr>
            </p:pic>
          </p:grpSp>
          <p:pic>
            <p:nvPicPr>
              <p:cNvPr id="10" name="Picture 9" descr="A screenshot of a chat&#10;&#10;Description automatically generated">
                <a:extLst>
                  <a:ext uri="{FF2B5EF4-FFF2-40B4-BE49-F238E27FC236}">
                    <a16:creationId xmlns:a16="http://schemas.microsoft.com/office/drawing/2014/main" id="{7954949E-ED98-BD8E-F3A3-CF27096A580D}"/>
                  </a:ext>
                </a:extLst>
              </p:cNvPr>
              <p:cNvPicPr>
                <a:picLocks noChangeAspect="1"/>
              </p:cNvPicPr>
              <p:nvPr/>
            </p:nvPicPr>
            <p:blipFill>
              <a:blip r:embed="rId6"/>
              <a:stretch>
                <a:fillRect/>
              </a:stretch>
            </p:blipFill>
            <p:spPr>
              <a:xfrm>
                <a:off x="5339555" y="2276382"/>
                <a:ext cx="5557045" cy="2264799"/>
              </a:xfrm>
              <a:prstGeom prst="rect">
                <a:avLst/>
              </a:prstGeom>
            </p:spPr>
          </p:pic>
          <p:grpSp>
            <p:nvGrpSpPr>
              <p:cNvPr id="14" name="Group 13">
                <a:extLst>
                  <a:ext uri="{FF2B5EF4-FFF2-40B4-BE49-F238E27FC236}">
                    <a16:creationId xmlns:a16="http://schemas.microsoft.com/office/drawing/2014/main" id="{51B5072C-3474-7386-5FF0-F7667D4788B0}"/>
                  </a:ext>
                </a:extLst>
              </p:cNvPr>
              <p:cNvGrpSpPr/>
              <p:nvPr/>
            </p:nvGrpSpPr>
            <p:grpSpPr>
              <a:xfrm>
                <a:off x="5190816" y="4477188"/>
                <a:ext cx="5810559" cy="1062701"/>
                <a:chOff x="2732222" y="4562834"/>
                <a:chExt cx="6487978" cy="1193898"/>
              </a:xfrm>
            </p:grpSpPr>
            <p:pic>
              <p:nvPicPr>
                <p:cNvPr id="12" name="Picture 11" descr="A screenshot of a chat&#10;&#10;Description automatically generated">
                  <a:extLst>
                    <a:ext uri="{FF2B5EF4-FFF2-40B4-BE49-F238E27FC236}">
                      <a16:creationId xmlns:a16="http://schemas.microsoft.com/office/drawing/2014/main" id="{DC8E66B3-BBB6-7837-7838-EFA7365E0A1C}"/>
                    </a:ext>
                  </a:extLst>
                </p:cNvPr>
                <p:cNvPicPr>
                  <a:picLocks noChangeAspect="1"/>
                </p:cNvPicPr>
                <p:nvPr/>
              </p:nvPicPr>
              <p:blipFill>
                <a:blip r:embed="rId7"/>
                <a:srcRect t="75146"/>
                <a:stretch/>
              </p:blipFill>
              <p:spPr>
                <a:xfrm>
                  <a:off x="2743200" y="4977085"/>
                  <a:ext cx="6477000" cy="779647"/>
                </a:xfrm>
                <a:prstGeom prst="rect">
                  <a:avLst/>
                </a:prstGeom>
              </p:spPr>
            </p:pic>
            <p:pic>
              <p:nvPicPr>
                <p:cNvPr id="13" name="Picture 12">
                  <a:extLst>
                    <a:ext uri="{FF2B5EF4-FFF2-40B4-BE49-F238E27FC236}">
                      <a16:creationId xmlns:a16="http://schemas.microsoft.com/office/drawing/2014/main" id="{03DC2B51-7CFA-EF08-CF2C-044AA4D566CB}"/>
                    </a:ext>
                  </a:extLst>
                </p:cNvPr>
                <p:cNvPicPr>
                  <a:picLocks noChangeAspect="1"/>
                </p:cNvPicPr>
                <p:nvPr/>
              </p:nvPicPr>
              <p:blipFill>
                <a:blip r:embed="rId7"/>
                <a:srcRect b="85738"/>
                <a:stretch/>
              </p:blipFill>
              <p:spPr>
                <a:xfrm>
                  <a:off x="2732222" y="4562834"/>
                  <a:ext cx="6477000" cy="447391"/>
                </a:xfrm>
                <a:prstGeom prst="rect">
                  <a:avLst/>
                </a:prstGeom>
              </p:spPr>
            </p:pic>
          </p:grpSp>
          <p:pic>
            <p:nvPicPr>
              <p:cNvPr id="16" name="Picture 15" descr="A screenshot of a computer&#10;&#10;Description automatically generated">
                <a:extLst>
                  <a:ext uri="{FF2B5EF4-FFF2-40B4-BE49-F238E27FC236}">
                    <a16:creationId xmlns:a16="http://schemas.microsoft.com/office/drawing/2014/main" id="{1AD930A3-21FA-81FE-D8AA-72B04463EFFB}"/>
                  </a:ext>
                </a:extLst>
              </p:cNvPr>
              <p:cNvPicPr>
                <a:picLocks noChangeAspect="1"/>
              </p:cNvPicPr>
              <p:nvPr/>
            </p:nvPicPr>
            <p:blipFill>
              <a:blip r:embed="rId8"/>
              <a:stretch>
                <a:fillRect/>
              </a:stretch>
            </p:blipFill>
            <p:spPr>
              <a:xfrm>
                <a:off x="5257800" y="5895144"/>
                <a:ext cx="5586415" cy="910462"/>
              </a:xfrm>
              <a:prstGeom prst="rect">
                <a:avLst/>
              </a:prstGeom>
            </p:spPr>
          </p:pic>
        </p:grpSp>
        <p:pic>
          <p:nvPicPr>
            <p:cNvPr id="40" name="Picture 39">
              <a:extLst>
                <a:ext uri="{FF2B5EF4-FFF2-40B4-BE49-F238E27FC236}">
                  <a16:creationId xmlns:a16="http://schemas.microsoft.com/office/drawing/2014/main" id="{4AB28428-9664-390F-E6FD-BC3371DF6B0E}"/>
                </a:ext>
              </a:extLst>
            </p:cNvPr>
            <p:cNvPicPr>
              <a:picLocks noChangeAspect="1"/>
            </p:cNvPicPr>
            <p:nvPr/>
          </p:nvPicPr>
          <p:blipFill>
            <a:blip r:embed="rId9"/>
            <a:stretch>
              <a:fillRect/>
            </a:stretch>
          </p:blipFill>
          <p:spPr>
            <a:xfrm>
              <a:off x="5638800" y="5506989"/>
              <a:ext cx="4114800" cy="393700"/>
            </a:xfrm>
            <a:prstGeom prst="rect">
              <a:avLst/>
            </a:prstGeom>
          </p:spPr>
        </p:pic>
      </p:grpSp>
      <p:grpSp>
        <p:nvGrpSpPr>
          <p:cNvPr id="44" name="Group 43">
            <a:extLst>
              <a:ext uri="{FF2B5EF4-FFF2-40B4-BE49-F238E27FC236}">
                <a16:creationId xmlns:a16="http://schemas.microsoft.com/office/drawing/2014/main" id="{47D17516-3B54-E0F2-8171-78A3F507B7C4}"/>
              </a:ext>
            </a:extLst>
          </p:cNvPr>
          <p:cNvGrpSpPr/>
          <p:nvPr/>
        </p:nvGrpSpPr>
        <p:grpSpPr>
          <a:xfrm>
            <a:off x="5668572" y="603421"/>
            <a:ext cx="6002317" cy="594028"/>
            <a:chOff x="5668572" y="603421"/>
            <a:chExt cx="6002317" cy="594028"/>
          </a:xfrm>
        </p:grpSpPr>
        <p:pic>
          <p:nvPicPr>
            <p:cNvPr id="42" name="Picture 41">
              <a:extLst>
                <a:ext uri="{FF2B5EF4-FFF2-40B4-BE49-F238E27FC236}">
                  <a16:creationId xmlns:a16="http://schemas.microsoft.com/office/drawing/2014/main" id="{D1EBE0FD-1786-4D21-3EB3-B3FFC2659375}"/>
                </a:ext>
              </a:extLst>
            </p:cNvPr>
            <p:cNvPicPr>
              <a:picLocks noChangeAspect="1"/>
            </p:cNvPicPr>
            <p:nvPr/>
          </p:nvPicPr>
          <p:blipFill>
            <a:blip r:embed="rId10"/>
            <a:stretch>
              <a:fillRect/>
            </a:stretch>
          </p:blipFill>
          <p:spPr>
            <a:xfrm>
              <a:off x="5668572" y="771830"/>
              <a:ext cx="6002317" cy="425619"/>
            </a:xfrm>
            <a:prstGeom prst="rect">
              <a:avLst/>
            </a:prstGeom>
          </p:spPr>
        </p:pic>
        <p:sp>
          <p:nvSpPr>
            <p:cNvPr id="43" name="TextBox 42">
              <a:extLst>
                <a:ext uri="{FF2B5EF4-FFF2-40B4-BE49-F238E27FC236}">
                  <a16:creationId xmlns:a16="http://schemas.microsoft.com/office/drawing/2014/main" id="{11AAAB4D-3EAC-F130-7226-5EAF58B6D199}"/>
                </a:ext>
              </a:extLst>
            </p:cNvPr>
            <p:cNvSpPr txBox="1"/>
            <p:nvPr/>
          </p:nvSpPr>
          <p:spPr>
            <a:xfrm>
              <a:off x="5697453" y="603421"/>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52" name="Group 51">
            <a:extLst>
              <a:ext uri="{FF2B5EF4-FFF2-40B4-BE49-F238E27FC236}">
                <a16:creationId xmlns:a16="http://schemas.microsoft.com/office/drawing/2014/main" id="{240E07FF-9E0D-77D6-3176-55C8D5EAAEB3}"/>
              </a:ext>
            </a:extLst>
          </p:cNvPr>
          <p:cNvGrpSpPr/>
          <p:nvPr/>
        </p:nvGrpSpPr>
        <p:grpSpPr>
          <a:xfrm>
            <a:off x="8051322" y="3474202"/>
            <a:ext cx="2845278" cy="441002"/>
            <a:chOff x="8051322" y="3474202"/>
            <a:chExt cx="2845278" cy="441002"/>
          </a:xfrm>
        </p:grpSpPr>
        <p:pic>
          <p:nvPicPr>
            <p:cNvPr id="47" name="Picture 46">
              <a:extLst>
                <a:ext uri="{FF2B5EF4-FFF2-40B4-BE49-F238E27FC236}">
                  <a16:creationId xmlns:a16="http://schemas.microsoft.com/office/drawing/2014/main" id="{32056D21-E2D1-B783-906F-C6F354DB1000}"/>
                </a:ext>
              </a:extLst>
            </p:cNvPr>
            <p:cNvPicPr>
              <a:picLocks noChangeAspect="1"/>
            </p:cNvPicPr>
            <p:nvPr/>
          </p:nvPicPr>
          <p:blipFill>
            <a:blip r:embed="rId11"/>
            <a:stretch>
              <a:fillRect/>
            </a:stretch>
          </p:blipFill>
          <p:spPr>
            <a:xfrm>
              <a:off x="8051322" y="3680887"/>
              <a:ext cx="2845278" cy="234317"/>
            </a:xfrm>
            <a:prstGeom prst="rect">
              <a:avLst/>
            </a:prstGeom>
          </p:spPr>
        </p:pic>
        <p:cxnSp>
          <p:nvCxnSpPr>
            <p:cNvPr id="49" name="Straight Arrow Connector 48">
              <a:extLst>
                <a:ext uri="{FF2B5EF4-FFF2-40B4-BE49-F238E27FC236}">
                  <a16:creationId xmlns:a16="http://schemas.microsoft.com/office/drawing/2014/main" id="{78F53D5D-B54D-D3E0-C061-0767D834E342}"/>
                </a:ext>
              </a:extLst>
            </p:cNvPr>
            <p:cNvCxnSpPr>
              <a:cxnSpLocks/>
              <a:stCxn id="47" idx="0"/>
            </p:cNvCxnSpPr>
            <p:nvPr/>
          </p:nvCxnSpPr>
          <p:spPr>
            <a:xfrm flipH="1" flipV="1">
              <a:off x="8440355" y="3474202"/>
              <a:ext cx="1033606" cy="2066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Rounded Rectangle 53">
            <a:extLst>
              <a:ext uri="{FF2B5EF4-FFF2-40B4-BE49-F238E27FC236}">
                <a16:creationId xmlns:a16="http://schemas.microsoft.com/office/drawing/2014/main" id="{466AD40D-A46C-A793-1C10-8A341CFE0CF3}"/>
              </a:ext>
            </a:extLst>
          </p:cNvPr>
          <p:cNvSpPr/>
          <p:nvPr/>
        </p:nvSpPr>
        <p:spPr>
          <a:xfrm>
            <a:off x="5830530" y="1514116"/>
            <a:ext cx="3677264"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0B39EE9-7942-98BC-9AAF-A1B950F9D4F2}"/>
              </a:ext>
            </a:extLst>
          </p:cNvPr>
          <p:cNvSpPr/>
          <p:nvPr/>
        </p:nvSpPr>
        <p:spPr>
          <a:xfrm>
            <a:off x="5697792" y="4836089"/>
            <a:ext cx="2168013"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D712BAB-5807-138A-CA44-55A4CECE36BA}"/>
              </a:ext>
            </a:extLst>
          </p:cNvPr>
          <p:cNvGrpSpPr/>
          <p:nvPr/>
        </p:nvGrpSpPr>
        <p:grpSpPr>
          <a:xfrm>
            <a:off x="5909186" y="5934472"/>
            <a:ext cx="2300748" cy="632536"/>
            <a:chOff x="5860026" y="5934472"/>
            <a:chExt cx="2300748" cy="632536"/>
          </a:xfrm>
        </p:grpSpPr>
        <p:sp>
          <p:nvSpPr>
            <p:cNvPr id="58" name="Rounded Rectangle 57">
              <a:extLst>
                <a:ext uri="{FF2B5EF4-FFF2-40B4-BE49-F238E27FC236}">
                  <a16:creationId xmlns:a16="http://schemas.microsoft.com/office/drawing/2014/main" id="{D4DC631A-28A7-82D8-996B-3C44CAEF1BF5}"/>
                </a:ext>
              </a:extLst>
            </p:cNvPr>
            <p:cNvSpPr/>
            <p:nvPr/>
          </p:nvSpPr>
          <p:spPr>
            <a:xfrm>
              <a:off x="5860026" y="5934472"/>
              <a:ext cx="2300748" cy="2696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AD5D8D9-AB9D-C31F-BC78-A4D66E90AD4B}"/>
                </a:ext>
              </a:extLst>
            </p:cNvPr>
            <p:cNvSpPr/>
            <p:nvPr/>
          </p:nvSpPr>
          <p:spPr>
            <a:xfrm>
              <a:off x="6002594" y="6389704"/>
              <a:ext cx="958645" cy="177304"/>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541B1505-3C4C-33C8-56BD-8DA91BEAFE32}"/>
              </a:ext>
            </a:extLst>
          </p:cNvPr>
          <p:cNvGrpSpPr/>
          <p:nvPr/>
        </p:nvGrpSpPr>
        <p:grpSpPr>
          <a:xfrm>
            <a:off x="5766620" y="2814097"/>
            <a:ext cx="3682180" cy="1031517"/>
            <a:chOff x="5766620" y="2814097"/>
            <a:chExt cx="3682180" cy="1031517"/>
          </a:xfrm>
        </p:grpSpPr>
        <p:sp>
          <p:nvSpPr>
            <p:cNvPr id="55" name="Rounded Rectangle 54">
              <a:extLst>
                <a:ext uri="{FF2B5EF4-FFF2-40B4-BE49-F238E27FC236}">
                  <a16:creationId xmlns:a16="http://schemas.microsoft.com/office/drawing/2014/main" id="{EA2218F4-CD9A-71D1-D625-C4F04FE90A96}"/>
                </a:ext>
              </a:extLst>
            </p:cNvPr>
            <p:cNvSpPr/>
            <p:nvPr/>
          </p:nvSpPr>
          <p:spPr>
            <a:xfrm>
              <a:off x="5766620" y="2814097"/>
              <a:ext cx="3682180"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ACF86FC2-F5A7-17BB-917F-1E8B2CBED607}"/>
                </a:ext>
              </a:extLst>
            </p:cNvPr>
            <p:cNvSpPr/>
            <p:nvPr/>
          </p:nvSpPr>
          <p:spPr>
            <a:xfrm>
              <a:off x="5766620" y="3611232"/>
              <a:ext cx="2246670" cy="2343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F9E503DD-EBC8-C2B7-66CB-6F8540FB25B9}"/>
              </a:ext>
            </a:extLst>
          </p:cNvPr>
          <p:cNvSpPr txBox="1"/>
          <p:nvPr/>
        </p:nvSpPr>
        <p:spPr>
          <a:xfrm>
            <a:off x="6519443" y="5225610"/>
            <a:ext cx="3298836" cy="307777"/>
          </a:xfrm>
          <a:prstGeom prst="rect">
            <a:avLst/>
          </a:prstGeom>
          <a:noFill/>
        </p:spPr>
        <p:txBody>
          <a:bodyPr wrap="square">
            <a:spAutoFit/>
          </a:bodyPr>
          <a:lstStyle/>
          <a:p>
            <a:r>
              <a:rPr lang="en-GB" sz="1400" dirty="0"/>
              <a:t>Refined Code (After ChatGPT’s Suggestion)</a:t>
            </a:r>
            <a:endParaRPr lang="en-US" sz="1400" dirty="0"/>
          </a:p>
        </p:txBody>
      </p:sp>
      <p:sp>
        <p:nvSpPr>
          <p:cNvPr id="1024" name="TextBox 1023">
            <a:extLst>
              <a:ext uri="{FF2B5EF4-FFF2-40B4-BE49-F238E27FC236}">
                <a16:creationId xmlns:a16="http://schemas.microsoft.com/office/drawing/2014/main" id="{1C6ACFE5-416E-2BB9-70D7-8D493ED22F1C}"/>
              </a:ext>
            </a:extLst>
          </p:cNvPr>
          <p:cNvSpPr txBox="1"/>
          <p:nvPr/>
        </p:nvSpPr>
        <p:spPr>
          <a:xfrm>
            <a:off x="78810" y="4597092"/>
            <a:ext cx="5073293" cy="1200329"/>
          </a:xfrm>
          <a:prstGeom prst="rect">
            <a:avLst/>
          </a:prstGeom>
          <a:noFill/>
          <a:ln w="28575">
            <a:solidFill>
              <a:srgbClr val="0000EA"/>
            </a:solidFill>
          </a:ln>
        </p:spPr>
        <p:txBody>
          <a:bodyPr wrap="square">
            <a:spAutoFit/>
          </a:bodyPr>
          <a:lstStyle/>
          <a:p>
            <a:r>
              <a:rPr lang="en-GB" dirty="0"/>
              <a:t>ChatGPT’s suggestion was adapted and customized to match the project’s specific needs, demonstrating how the developer tailored ChatGPT's response based on feedback from the reviewer.</a:t>
            </a:r>
            <a:endParaRPr lang="en-US" dirty="0"/>
          </a:p>
        </p:txBody>
      </p:sp>
    </p:spTree>
    <p:extLst>
      <p:ext uri="{BB962C8B-B14F-4D97-AF65-F5344CB8AC3E}">
        <p14:creationId xmlns:p14="http://schemas.microsoft.com/office/powerpoint/2010/main" val="332807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62" grpId="0"/>
      <p:bldP spid="10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2461288" y="3332528"/>
            <a:ext cx="6869525" cy="2000548"/>
          </a:xfrm>
          <a:prstGeom prst="rect">
            <a:avLst/>
          </a:prstGeom>
          <a:noFill/>
          <a:ln w="28575">
            <a:solidFill>
              <a:srgbClr val="178351"/>
            </a:solidFill>
          </a:ln>
        </p:spPr>
        <p:txBody>
          <a:bodyPr wrap="square">
            <a:spAutoFit/>
          </a:bodyPr>
          <a:lstStyle/>
          <a:p>
            <a:r>
              <a:rPr lang="en-US" sz="2400" dirty="0"/>
              <a:t>Findings</a:t>
            </a:r>
          </a:p>
          <a:p>
            <a:pPr marL="285750" indent="-285750">
              <a:buFont typeface="Arial" panose="020B0604020202020204" pitchFamily="34" charset="0"/>
              <a:buChar char="•"/>
            </a:pPr>
            <a:r>
              <a:rPr lang="en-US" sz="2000" dirty="0"/>
              <a:t>Practitioners to utilize AI tools like ChatGPT as a starting point for generating initial solutions. </a:t>
            </a:r>
          </a:p>
          <a:p>
            <a:pPr marL="285750" indent="-285750">
              <a:buFont typeface="Arial" panose="020B0604020202020204" pitchFamily="34" charset="0"/>
              <a:buChar char="•"/>
            </a:pPr>
            <a:r>
              <a:rPr lang="en-US" sz="2000" dirty="0"/>
              <a:t>AI-generated suggestions may serve as a conceptual foundation that practitioners can refine further to suit specific project needs.</a:t>
            </a:r>
          </a:p>
        </p:txBody>
      </p:sp>
    </p:spTree>
    <p:extLst>
      <p:ext uri="{BB962C8B-B14F-4D97-AF65-F5344CB8AC3E}">
        <p14:creationId xmlns:p14="http://schemas.microsoft.com/office/powerpoint/2010/main" val="790157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8" name="TextBox 7">
            <a:extLst>
              <a:ext uri="{FF2B5EF4-FFF2-40B4-BE49-F238E27FC236}">
                <a16:creationId xmlns:a16="http://schemas.microsoft.com/office/drawing/2014/main" id="{2765414B-69B5-152E-F0A3-A6F52EB7996C}"/>
              </a:ext>
            </a:extLst>
          </p:cNvPr>
          <p:cNvSpPr txBox="1"/>
          <p:nvPr/>
        </p:nvSpPr>
        <p:spPr>
          <a:xfrm>
            <a:off x="116058" y="6390425"/>
            <a:ext cx="4427765" cy="400110"/>
          </a:xfrm>
          <a:prstGeom prst="rect">
            <a:avLst/>
          </a:prstGeom>
          <a:noFill/>
        </p:spPr>
        <p:txBody>
          <a:bodyPr wrap="square">
            <a:spAutoFit/>
          </a:bodyPr>
          <a:lstStyle/>
          <a:p>
            <a:r>
              <a:rPr lang="en-US" sz="1000" dirty="0">
                <a:hlinkClick r:id="rId3"/>
              </a:rPr>
              <a:t>https://github.com/darklang/dark/pull/5063</a:t>
            </a:r>
            <a:endParaRPr lang="en-US" sz="1000" dirty="0"/>
          </a:p>
          <a:p>
            <a:r>
              <a:rPr lang="en-US" sz="1000" dirty="0"/>
              <a:t>https://</a:t>
            </a:r>
            <a:r>
              <a:rPr lang="en-US" sz="1000" dirty="0" err="1"/>
              <a:t>chatgpt.com</a:t>
            </a:r>
            <a:r>
              <a:rPr lang="en-US" sz="1000" dirty="0"/>
              <a:t>/share/2a6f10f0-d45d-4e71-ac57-584570baeda8</a:t>
            </a:r>
          </a:p>
        </p:txBody>
      </p:sp>
      <p:grpSp>
        <p:nvGrpSpPr>
          <p:cNvPr id="28" name="Group 27">
            <a:extLst>
              <a:ext uri="{FF2B5EF4-FFF2-40B4-BE49-F238E27FC236}">
                <a16:creationId xmlns:a16="http://schemas.microsoft.com/office/drawing/2014/main" id="{8DA24A59-DE45-BB93-B1F4-C6FD68A25748}"/>
              </a:ext>
            </a:extLst>
          </p:cNvPr>
          <p:cNvGrpSpPr/>
          <p:nvPr/>
        </p:nvGrpSpPr>
        <p:grpSpPr>
          <a:xfrm>
            <a:off x="314370" y="1897673"/>
            <a:ext cx="4017393" cy="4220081"/>
            <a:chOff x="314370" y="1897673"/>
            <a:chExt cx="4017393" cy="4220081"/>
          </a:xfrm>
        </p:grpSpPr>
        <p:pic>
          <p:nvPicPr>
            <p:cNvPr id="10" name="Picture 9" descr="A screenshot of a chat&#10;&#10;Description automatically generated">
              <a:extLst>
                <a:ext uri="{FF2B5EF4-FFF2-40B4-BE49-F238E27FC236}">
                  <a16:creationId xmlns:a16="http://schemas.microsoft.com/office/drawing/2014/main" id="{4481CC63-3FC6-AD39-9311-7803FE915FDC}"/>
                </a:ext>
              </a:extLst>
            </p:cNvPr>
            <p:cNvPicPr>
              <a:picLocks noChangeAspect="1"/>
            </p:cNvPicPr>
            <p:nvPr/>
          </p:nvPicPr>
          <p:blipFill>
            <a:blip r:embed="rId4"/>
            <a:stretch>
              <a:fillRect/>
            </a:stretch>
          </p:blipFill>
          <p:spPr>
            <a:xfrm>
              <a:off x="328977" y="1897673"/>
              <a:ext cx="4002786" cy="4220081"/>
            </a:xfrm>
            <a:prstGeom prst="rect">
              <a:avLst/>
            </a:prstGeom>
          </p:spPr>
        </p:pic>
        <p:pic>
          <p:nvPicPr>
            <p:cNvPr id="11" name="Picture 2" descr="developer Icon - Free PNG &amp; SVG 963312 - Noun Project">
              <a:extLst>
                <a:ext uri="{FF2B5EF4-FFF2-40B4-BE49-F238E27FC236}">
                  <a16:creationId xmlns:a16="http://schemas.microsoft.com/office/drawing/2014/main" id="{15E22931-3086-DF34-BD4B-8940AC85F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70" y="2106709"/>
              <a:ext cx="172587" cy="1725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veloper Icon - Free PNG &amp; SVG 963312 - Noun Project">
              <a:extLst>
                <a:ext uri="{FF2B5EF4-FFF2-40B4-BE49-F238E27FC236}">
                  <a16:creationId xmlns:a16="http://schemas.microsoft.com/office/drawing/2014/main" id="{DC8D943A-4F23-9C4B-A7E6-036A977BC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84" y="4393414"/>
              <a:ext cx="172587" cy="172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13E170C-0FA6-76AA-42E0-84AF8F3A4CC3}"/>
              </a:ext>
            </a:extLst>
          </p:cNvPr>
          <p:cNvGrpSpPr/>
          <p:nvPr/>
        </p:nvGrpSpPr>
        <p:grpSpPr>
          <a:xfrm>
            <a:off x="4806759" y="4368640"/>
            <a:ext cx="5359400" cy="1534190"/>
            <a:chOff x="4806759" y="4368640"/>
            <a:chExt cx="5359400" cy="1534190"/>
          </a:xfrm>
        </p:grpSpPr>
        <p:pic>
          <p:nvPicPr>
            <p:cNvPr id="16" name="Picture 15" descr="A screenshot of a computer code&#10;&#10;Description automatically generated">
              <a:extLst>
                <a:ext uri="{FF2B5EF4-FFF2-40B4-BE49-F238E27FC236}">
                  <a16:creationId xmlns:a16="http://schemas.microsoft.com/office/drawing/2014/main" id="{7239206B-E2EA-1803-E310-BC440140F32E}"/>
                </a:ext>
              </a:extLst>
            </p:cNvPr>
            <p:cNvPicPr>
              <a:picLocks noChangeAspect="1"/>
            </p:cNvPicPr>
            <p:nvPr/>
          </p:nvPicPr>
          <p:blipFill>
            <a:blip r:embed="rId6"/>
            <a:stretch>
              <a:fillRect/>
            </a:stretch>
          </p:blipFill>
          <p:spPr>
            <a:xfrm>
              <a:off x="4806759" y="4632830"/>
              <a:ext cx="5359400" cy="1270000"/>
            </a:xfrm>
            <a:prstGeom prst="rect">
              <a:avLst/>
            </a:prstGeom>
          </p:spPr>
        </p:pic>
        <p:sp>
          <p:nvSpPr>
            <p:cNvPr id="23" name="TextBox 22">
              <a:extLst>
                <a:ext uri="{FF2B5EF4-FFF2-40B4-BE49-F238E27FC236}">
                  <a16:creationId xmlns:a16="http://schemas.microsoft.com/office/drawing/2014/main" id="{D55F9823-9571-5DF1-37E0-8BC5595DE0EF}"/>
                </a:ext>
              </a:extLst>
            </p:cNvPr>
            <p:cNvSpPr txBox="1"/>
            <p:nvPr/>
          </p:nvSpPr>
          <p:spPr>
            <a:xfrm>
              <a:off x="5638800" y="4368640"/>
              <a:ext cx="3363239" cy="307777"/>
            </a:xfrm>
            <a:prstGeom prst="rect">
              <a:avLst/>
            </a:prstGeom>
            <a:noFill/>
          </p:spPr>
          <p:txBody>
            <a:bodyPr wrap="square">
              <a:spAutoFit/>
            </a:bodyPr>
            <a:lstStyle/>
            <a:p>
              <a:r>
                <a:rPr lang="en-GB" sz="1400" dirty="0"/>
                <a:t>Refined Code (After ChatGPT’s Suggestion)</a:t>
              </a:r>
              <a:endParaRPr lang="en-US" sz="1400" dirty="0"/>
            </a:p>
          </p:txBody>
        </p:sp>
      </p:grpSp>
      <p:pic>
        <p:nvPicPr>
          <p:cNvPr id="14" name="Picture 13" descr="A screenshot of a chat&#10;&#10;Description automatically generated">
            <a:extLst>
              <a:ext uri="{FF2B5EF4-FFF2-40B4-BE49-F238E27FC236}">
                <a16:creationId xmlns:a16="http://schemas.microsoft.com/office/drawing/2014/main" id="{4906550F-75F3-B0BE-CA19-AD563D5C5F67}"/>
              </a:ext>
            </a:extLst>
          </p:cNvPr>
          <p:cNvPicPr>
            <a:picLocks noChangeAspect="1"/>
          </p:cNvPicPr>
          <p:nvPr/>
        </p:nvPicPr>
        <p:blipFill>
          <a:blip r:embed="rId7"/>
          <a:srcRect t="59774"/>
          <a:stretch/>
        </p:blipFill>
        <p:spPr>
          <a:xfrm>
            <a:off x="4806759" y="3453248"/>
            <a:ext cx="5054871" cy="958979"/>
          </a:xfrm>
          <a:prstGeom prst="rect">
            <a:avLst/>
          </a:prstGeom>
        </p:spPr>
      </p:pic>
      <p:sp>
        <p:nvSpPr>
          <p:cNvPr id="27" name="TextBox 26">
            <a:extLst>
              <a:ext uri="{FF2B5EF4-FFF2-40B4-BE49-F238E27FC236}">
                <a16:creationId xmlns:a16="http://schemas.microsoft.com/office/drawing/2014/main" id="{666F6B1D-2126-FD7D-07BB-5A8FD0E65066}"/>
              </a:ext>
            </a:extLst>
          </p:cNvPr>
          <p:cNvSpPr txBox="1"/>
          <p:nvPr/>
        </p:nvSpPr>
        <p:spPr>
          <a:xfrm>
            <a:off x="4346370" y="6028218"/>
            <a:ext cx="7442507" cy="738664"/>
          </a:xfrm>
          <a:prstGeom prst="rect">
            <a:avLst/>
          </a:prstGeom>
          <a:noFill/>
          <a:ln w="28575">
            <a:solidFill>
              <a:srgbClr val="0000EA"/>
            </a:solidFill>
          </a:ln>
        </p:spPr>
        <p:txBody>
          <a:bodyPr wrap="square" rtlCol="0">
            <a:spAutoFit/>
          </a:bodyPr>
          <a:lstStyle/>
          <a:p>
            <a:r>
              <a:rPr lang="en-GB" sz="1400" dirty="0"/>
              <a:t>ChatGPT provided the developer with methodological guidance by suggesting a simpler solution, leading to the refinement of the initial approach. This interaction helped the developer improve efficiency and streamline the implementation.</a:t>
            </a:r>
          </a:p>
        </p:txBody>
      </p:sp>
      <p:grpSp>
        <p:nvGrpSpPr>
          <p:cNvPr id="38" name="Group 37">
            <a:extLst>
              <a:ext uri="{FF2B5EF4-FFF2-40B4-BE49-F238E27FC236}">
                <a16:creationId xmlns:a16="http://schemas.microsoft.com/office/drawing/2014/main" id="{2A241A7C-DDC6-6087-4FB9-DDA7F4C88AC3}"/>
              </a:ext>
            </a:extLst>
          </p:cNvPr>
          <p:cNvGrpSpPr/>
          <p:nvPr/>
        </p:nvGrpSpPr>
        <p:grpSpPr>
          <a:xfrm>
            <a:off x="1189702" y="3711643"/>
            <a:ext cx="5594557" cy="2406110"/>
            <a:chOff x="1189702" y="3711643"/>
            <a:chExt cx="5594557" cy="2406110"/>
          </a:xfrm>
        </p:grpSpPr>
        <p:sp>
          <p:nvSpPr>
            <p:cNvPr id="18" name="Rounded Rectangle 17">
              <a:extLst>
                <a:ext uri="{FF2B5EF4-FFF2-40B4-BE49-F238E27FC236}">
                  <a16:creationId xmlns:a16="http://schemas.microsoft.com/office/drawing/2014/main" id="{1A971D60-C8F8-9FC9-7F83-F4259934DEED}"/>
                </a:ext>
              </a:extLst>
            </p:cNvPr>
            <p:cNvSpPr/>
            <p:nvPr/>
          </p:nvSpPr>
          <p:spPr>
            <a:xfrm>
              <a:off x="1189702" y="5978012"/>
              <a:ext cx="1976285" cy="1397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37" name="Rounded Rectangle 36">
              <a:extLst>
                <a:ext uri="{FF2B5EF4-FFF2-40B4-BE49-F238E27FC236}">
                  <a16:creationId xmlns:a16="http://schemas.microsoft.com/office/drawing/2014/main" id="{22116040-AD07-1B27-2209-983FEB10473D}"/>
                </a:ext>
              </a:extLst>
            </p:cNvPr>
            <p:cNvSpPr/>
            <p:nvPr/>
          </p:nvSpPr>
          <p:spPr>
            <a:xfrm>
              <a:off x="5307803" y="3711643"/>
              <a:ext cx="1476456" cy="13541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grpSp>
        <p:nvGrpSpPr>
          <p:cNvPr id="55" name="Group 54">
            <a:extLst>
              <a:ext uri="{FF2B5EF4-FFF2-40B4-BE49-F238E27FC236}">
                <a16:creationId xmlns:a16="http://schemas.microsoft.com/office/drawing/2014/main" id="{9DBB9485-C880-C2AF-8E7A-2AB318CD2692}"/>
              </a:ext>
            </a:extLst>
          </p:cNvPr>
          <p:cNvGrpSpPr/>
          <p:nvPr/>
        </p:nvGrpSpPr>
        <p:grpSpPr>
          <a:xfrm>
            <a:off x="4801127" y="671608"/>
            <a:ext cx="5768550" cy="2814719"/>
            <a:chOff x="4801127" y="671608"/>
            <a:chExt cx="5768550" cy="2814719"/>
          </a:xfrm>
        </p:grpSpPr>
        <p:grpSp>
          <p:nvGrpSpPr>
            <p:cNvPr id="39" name="Group 38">
              <a:extLst>
                <a:ext uri="{FF2B5EF4-FFF2-40B4-BE49-F238E27FC236}">
                  <a16:creationId xmlns:a16="http://schemas.microsoft.com/office/drawing/2014/main" id="{2BAAFBD1-9BBE-A06D-F09C-5AF3A28EC1BB}"/>
                </a:ext>
              </a:extLst>
            </p:cNvPr>
            <p:cNvGrpSpPr/>
            <p:nvPr/>
          </p:nvGrpSpPr>
          <p:grpSpPr>
            <a:xfrm>
              <a:off x="4806759" y="671608"/>
              <a:ext cx="5762918" cy="1279500"/>
              <a:chOff x="4806759" y="671608"/>
              <a:chExt cx="5762918" cy="1279500"/>
            </a:xfrm>
          </p:grpSpPr>
          <p:pic>
            <p:nvPicPr>
              <p:cNvPr id="20" name="Picture 19" descr="A white rectangular object with a black border&#10;&#10;Description automatically generated with medium confidence">
                <a:extLst>
                  <a:ext uri="{FF2B5EF4-FFF2-40B4-BE49-F238E27FC236}">
                    <a16:creationId xmlns:a16="http://schemas.microsoft.com/office/drawing/2014/main" id="{2CAA653B-5D20-F0B6-A2B1-C1306615B562}"/>
                  </a:ext>
                </a:extLst>
              </p:cNvPr>
              <p:cNvPicPr>
                <a:picLocks noChangeAspect="1"/>
              </p:cNvPicPr>
              <p:nvPr/>
            </p:nvPicPr>
            <p:blipFill>
              <a:blip r:embed="rId8"/>
              <a:srcRect l="5155" r="84" b="4762"/>
              <a:stretch/>
            </p:blipFill>
            <p:spPr>
              <a:xfrm>
                <a:off x="4806759" y="878519"/>
                <a:ext cx="5762918" cy="1072589"/>
              </a:xfrm>
              <a:prstGeom prst="rect">
                <a:avLst/>
              </a:prstGeom>
            </p:spPr>
          </p:pic>
          <p:sp>
            <p:nvSpPr>
              <p:cNvPr id="21" name="TextBox 20">
                <a:extLst>
                  <a:ext uri="{FF2B5EF4-FFF2-40B4-BE49-F238E27FC236}">
                    <a16:creationId xmlns:a16="http://schemas.microsoft.com/office/drawing/2014/main" id="{FD0CB0F7-76DC-5E95-4020-547BA9C970E4}"/>
                  </a:ext>
                </a:extLst>
              </p:cNvPr>
              <p:cNvSpPr txBox="1"/>
              <p:nvPr/>
            </p:nvSpPr>
            <p:spPr>
              <a:xfrm>
                <a:off x="4949546" y="671608"/>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41" name="Picture 40" descr="A screenshot of a chat&#10;&#10;Description automatically generated">
              <a:extLst>
                <a:ext uri="{FF2B5EF4-FFF2-40B4-BE49-F238E27FC236}">
                  <a16:creationId xmlns:a16="http://schemas.microsoft.com/office/drawing/2014/main" id="{DEAA280A-F673-E778-0770-2D4EABB40E3F}"/>
                </a:ext>
              </a:extLst>
            </p:cNvPr>
            <p:cNvPicPr>
              <a:picLocks noChangeAspect="1"/>
            </p:cNvPicPr>
            <p:nvPr/>
          </p:nvPicPr>
          <p:blipFill>
            <a:blip r:embed="rId7"/>
            <a:srcRect b="38127"/>
            <a:stretch/>
          </p:blipFill>
          <p:spPr>
            <a:xfrm>
              <a:off x="4801127" y="2011315"/>
              <a:ext cx="5054871" cy="1475012"/>
            </a:xfrm>
            <a:prstGeom prst="rect">
              <a:avLst/>
            </a:prstGeom>
          </p:spPr>
        </p:pic>
        <p:sp>
          <p:nvSpPr>
            <p:cNvPr id="54" name="TextBox 53">
              <a:extLst>
                <a:ext uri="{FF2B5EF4-FFF2-40B4-BE49-F238E27FC236}">
                  <a16:creationId xmlns:a16="http://schemas.microsoft.com/office/drawing/2014/main" id="{5D2FB465-4DB5-F41A-A5C6-347E9631B75E}"/>
                </a:ext>
              </a:extLst>
            </p:cNvPr>
            <p:cNvSpPr txBox="1"/>
            <p:nvPr/>
          </p:nvSpPr>
          <p:spPr>
            <a:xfrm>
              <a:off x="5866097" y="1827876"/>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56" name="Group 55">
            <a:extLst>
              <a:ext uri="{FF2B5EF4-FFF2-40B4-BE49-F238E27FC236}">
                <a16:creationId xmlns:a16="http://schemas.microsoft.com/office/drawing/2014/main" id="{18B8281D-87AE-827F-AE8E-37E7AC75814E}"/>
              </a:ext>
            </a:extLst>
          </p:cNvPr>
          <p:cNvGrpSpPr/>
          <p:nvPr/>
        </p:nvGrpSpPr>
        <p:grpSpPr>
          <a:xfrm>
            <a:off x="6892288" y="3294519"/>
            <a:ext cx="4631244" cy="2034566"/>
            <a:chOff x="6892288" y="3294519"/>
            <a:chExt cx="4631244" cy="2034566"/>
          </a:xfrm>
        </p:grpSpPr>
        <p:sp>
          <p:nvSpPr>
            <p:cNvPr id="57" name="Rounded Rectangle 56">
              <a:extLst>
                <a:ext uri="{FF2B5EF4-FFF2-40B4-BE49-F238E27FC236}">
                  <a16:creationId xmlns:a16="http://schemas.microsoft.com/office/drawing/2014/main" id="{9B92676F-313C-5920-D839-5407B67F4D16}"/>
                </a:ext>
              </a:extLst>
            </p:cNvPr>
            <p:cNvSpPr/>
            <p:nvPr/>
          </p:nvSpPr>
          <p:spPr>
            <a:xfrm>
              <a:off x="6892288" y="3294519"/>
              <a:ext cx="1514296" cy="15873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58" name="Rounded Rectangle 57">
              <a:extLst>
                <a:ext uri="{FF2B5EF4-FFF2-40B4-BE49-F238E27FC236}">
                  <a16:creationId xmlns:a16="http://schemas.microsoft.com/office/drawing/2014/main" id="{04C748C2-20BF-4E88-A21C-2B44C21F25C1}"/>
                </a:ext>
              </a:extLst>
            </p:cNvPr>
            <p:cNvSpPr/>
            <p:nvPr/>
          </p:nvSpPr>
          <p:spPr>
            <a:xfrm>
              <a:off x="6911951" y="5198001"/>
              <a:ext cx="550733" cy="131084"/>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cxnSp>
          <p:nvCxnSpPr>
            <p:cNvPr id="59" name="Straight Arrow Connector 58">
              <a:extLst>
                <a:ext uri="{FF2B5EF4-FFF2-40B4-BE49-F238E27FC236}">
                  <a16:creationId xmlns:a16="http://schemas.microsoft.com/office/drawing/2014/main" id="{B924DBD7-BAA6-C15E-C603-8FDA47B9883C}"/>
                </a:ext>
              </a:extLst>
            </p:cNvPr>
            <p:cNvCxnSpPr>
              <a:cxnSpLocks/>
            </p:cNvCxnSpPr>
            <p:nvPr/>
          </p:nvCxnSpPr>
          <p:spPr>
            <a:xfrm flipH="1" flipV="1">
              <a:off x="8406584" y="3429000"/>
              <a:ext cx="2015610" cy="41805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A70298-7EB5-CEDB-CEE4-14A8341B6A22}"/>
                </a:ext>
              </a:extLst>
            </p:cNvPr>
            <p:cNvCxnSpPr>
              <a:endCxn id="58" idx="3"/>
            </p:cNvCxnSpPr>
            <p:nvPr/>
          </p:nvCxnSpPr>
          <p:spPr>
            <a:xfrm flipH="1">
              <a:off x="7462684" y="3847056"/>
              <a:ext cx="2949677" cy="141648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2A1DD12-090A-6F2B-4332-123C91490FAE}"/>
                </a:ext>
              </a:extLst>
            </p:cNvPr>
            <p:cNvSpPr txBox="1"/>
            <p:nvPr/>
          </p:nvSpPr>
          <p:spPr>
            <a:xfrm>
              <a:off x="10422319" y="3655682"/>
              <a:ext cx="1101213" cy="369332"/>
            </a:xfrm>
            <a:prstGeom prst="rect">
              <a:avLst/>
            </a:prstGeom>
            <a:noFill/>
            <a:ln w="28575">
              <a:solidFill>
                <a:srgbClr val="C00000"/>
              </a:solidFill>
            </a:ln>
          </p:spPr>
          <p:txBody>
            <a:bodyPr wrap="square" rtlCol="0">
              <a:spAutoFit/>
            </a:bodyPr>
            <a:lstStyle/>
            <a:p>
              <a:r>
                <a:rPr lang="en-US" dirty="0"/>
                <a:t>Replaced</a:t>
              </a:r>
            </a:p>
          </p:txBody>
        </p:sp>
      </p:grpSp>
    </p:spTree>
    <p:extLst>
      <p:ext uri="{BB962C8B-B14F-4D97-AF65-F5344CB8AC3E}">
        <p14:creationId xmlns:p14="http://schemas.microsoft.com/office/powerpoint/2010/main" val="42141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Patch Not Applied (PN) – Concrete examples</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1541481" y="2878667"/>
            <a:ext cx="7138219" cy="2800767"/>
          </a:xfrm>
          <a:prstGeom prst="rect">
            <a:avLst/>
          </a:prstGeom>
          <a:noFill/>
          <a:ln w="28575">
            <a:solidFill>
              <a:srgbClr val="178351"/>
            </a:solidFill>
          </a:ln>
        </p:spPr>
        <p:txBody>
          <a:bodyPr wrap="square">
            <a:spAutoFit/>
          </a:bodyPr>
          <a:lstStyle/>
          <a:p>
            <a:r>
              <a:rPr lang="en-US" sz="1600" b="1" dirty="0"/>
              <a:t>Finding</a:t>
            </a:r>
          </a:p>
          <a:p>
            <a:pPr marL="285750" indent="-285750">
              <a:buFont typeface="Arial" panose="020B0604020202020204" pitchFamily="34" charset="0"/>
              <a:buChar char="•"/>
            </a:pPr>
            <a:r>
              <a:rPr lang="en-US" sz="1600" dirty="0"/>
              <a:t>Practitioners can use ChatGPT to gain alternative perspectives on coding solutions, particularly for complex code. </a:t>
            </a:r>
          </a:p>
          <a:p>
            <a:pPr marL="285750" indent="-285750">
              <a:buFont typeface="Arial" panose="020B0604020202020204" pitchFamily="34" charset="0"/>
              <a:buChar char="•"/>
            </a:pPr>
            <a:r>
              <a:rPr lang="en-US" sz="1600" dirty="0"/>
              <a:t>The aforementioned example showcases how AI can suggest more efficient approaches to achieve the same outcomes, leading to cleaner and more maintainable code.</a:t>
            </a:r>
          </a:p>
          <a:p>
            <a:pPr marL="285750" indent="-285750">
              <a:buFont typeface="Arial" panose="020B0604020202020204" pitchFamily="34" charset="0"/>
              <a:buChar char="•"/>
            </a:pPr>
            <a:r>
              <a:rPr lang="en-US" sz="1600" dirty="0"/>
              <a:t>ChatGPT can serve as a resource for best practices in coding by suggesting optimized coding patterns or reveal defect in current approaches.</a:t>
            </a:r>
          </a:p>
          <a:p>
            <a:pPr marL="285750" indent="-285750">
              <a:buFont typeface="Arial" panose="020B0604020202020204" pitchFamily="34" charset="0"/>
              <a:buChar char="•"/>
            </a:pPr>
            <a:r>
              <a:rPr lang="en-US" sz="1600" dirty="0"/>
              <a:t>Practitioners are encouraged to use AI tools as a `second opinion' for improving their initial implementations, fostering a culture of continuous improvement and optimization in development projects.</a:t>
            </a:r>
          </a:p>
        </p:txBody>
      </p:sp>
      <p:sp>
        <p:nvSpPr>
          <p:cNvPr id="2" name="TextBox 1">
            <a:extLst>
              <a:ext uri="{FF2B5EF4-FFF2-40B4-BE49-F238E27FC236}">
                <a16:creationId xmlns:a16="http://schemas.microsoft.com/office/drawing/2014/main" id="{24F82051-0DAC-9B15-901C-4765416AC058}"/>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Tree>
    <p:extLst>
      <p:ext uri="{BB962C8B-B14F-4D97-AF65-F5344CB8AC3E}">
        <p14:creationId xmlns:p14="http://schemas.microsoft.com/office/powerpoint/2010/main" val="289526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D69B-03F3-2F5D-1DC5-0A1020DE7FC5}"/>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5E64646-D954-694B-8362-8445B10292C8}"/>
              </a:ext>
            </a:extLst>
          </p:cNvPr>
          <p:cNvSpPr>
            <a:spLocks noGrp="1"/>
          </p:cNvSpPr>
          <p:nvPr>
            <p:ph idx="1"/>
          </p:nvPr>
        </p:nvSpPr>
        <p:spPr/>
        <p:txBody>
          <a:bodyPr/>
          <a:lstStyle/>
          <a:p>
            <a:r>
              <a:rPr lang="en-US" dirty="0"/>
              <a:t>New team Repos are meant for the project</a:t>
            </a:r>
          </a:p>
          <a:p>
            <a:endParaRPr lang="en-US" dirty="0"/>
          </a:p>
        </p:txBody>
      </p:sp>
      <p:sp>
        <p:nvSpPr>
          <p:cNvPr id="4" name="AutoShape 2">
            <a:extLst>
              <a:ext uri="{FF2B5EF4-FFF2-40B4-BE49-F238E27FC236}">
                <a16:creationId xmlns:a16="http://schemas.microsoft.com/office/drawing/2014/main" id="{9BE7C47E-674B-C5A6-D99D-2F150E292E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706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a:t>
            </a:r>
            <a:endParaRPr lang="en-US" dirty="0"/>
          </a:p>
        </p:txBody>
      </p:sp>
      <p:sp>
        <p:nvSpPr>
          <p:cNvPr id="5" name="TextBox 4">
            <a:extLst>
              <a:ext uri="{FF2B5EF4-FFF2-40B4-BE49-F238E27FC236}">
                <a16:creationId xmlns:a16="http://schemas.microsoft.com/office/drawing/2014/main" id="{01C78E4D-9A7B-C6C9-D9B3-83654ED43572}"/>
              </a:ext>
            </a:extLst>
          </p:cNvPr>
          <p:cNvSpPr txBox="1"/>
          <p:nvPr/>
        </p:nvSpPr>
        <p:spPr>
          <a:xfrm>
            <a:off x="648672" y="3766062"/>
            <a:ext cx="10404476" cy="2862322"/>
          </a:xfrm>
          <a:prstGeom prst="rect">
            <a:avLst/>
          </a:prstGeom>
          <a:noFill/>
        </p:spPr>
        <p:txBody>
          <a:bodyPr wrap="square" rtlCol="0">
            <a:spAutoFit/>
          </a:bodyPr>
          <a:lstStyle/>
          <a:p>
            <a:pPr marL="285750" indent="-285750">
              <a:buFont typeface="Arial" panose="020B0604020202020204" pitchFamily="34" charset="0"/>
              <a:buChar char="•"/>
            </a:pPr>
            <a:r>
              <a:rPr lang="en-GB" b="1" i="0" dirty="0">
                <a:solidFill>
                  <a:srgbClr val="1F1F1F"/>
                </a:solidFill>
                <a:effectLst/>
                <a:latin typeface="Google Sans"/>
              </a:rPr>
              <a:t>Conceptual Guidance &amp; Theoretical Advice</a:t>
            </a:r>
            <a:r>
              <a:rPr lang="en-US" b="1" dirty="0"/>
              <a:t> </a:t>
            </a:r>
            <a:r>
              <a:rPr lang="en-US" dirty="0"/>
              <a:t>- </a:t>
            </a:r>
            <a:r>
              <a:rPr lang="en-GB" dirty="0"/>
              <a:t>focus on programming concepts, design principles, optimization strategies, and best practices like clear naming to improve code readability and maintainability. These discussions emphasize theoretical advice without specific code implementations.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Documentation, Communication, &amp; Translation</a:t>
            </a:r>
            <a:r>
              <a:rPr lang="en-US" b="1" dirty="0"/>
              <a:t> </a:t>
            </a:r>
            <a:r>
              <a:rPr lang="en-US" dirty="0"/>
              <a:t>-  </a:t>
            </a:r>
            <a:r>
              <a:rPr lang="en-GB" dirty="0"/>
              <a:t>Discussions focused on improving documentation clarity, communication, and localization to make content more accessible and understandable for diverse audiences, enhancing overall documentation quality and effectiveness.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Education and Knowledge Sharing</a:t>
            </a:r>
            <a:r>
              <a:rPr lang="en-GB" b="1" dirty="0">
                <a:solidFill>
                  <a:srgbClr val="1F1F1F"/>
                </a:solidFill>
                <a:latin typeface="Google Sans"/>
              </a:rPr>
              <a:t> </a:t>
            </a:r>
            <a:r>
              <a:rPr lang="en-GB" dirty="0">
                <a:solidFill>
                  <a:srgbClr val="1F1F1F"/>
                </a:solidFill>
                <a:latin typeface="Google Sans"/>
              </a:rPr>
              <a:t>- </a:t>
            </a:r>
            <a:r>
              <a:rPr lang="en-GB" dirty="0"/>
              <a:t>Sharing knowledge on programming concepts, language features, and code functionalities to educate and improve understanding of complex topics</a:t>
            </a:r>
            <a:r>
              <a:rPr lang="en-GB" b="0" i="0" dirty="0">
                <a:solidFill>
                  <a:srgbClr val="1F1F1F"/>
                </a:solidFill>
                <a:effectLst/>
                <a:latin typeface="Google Sans"/>
              </a:rPr>
              <a:t>.</a:t>
            </a:r>
          </a:p>
          <a:p>
            <a:pPr marL="285750" indent="-285750">
              <a:buFont typeface="Arial" panose="020B0604020202020204" pitchFamily="34" charset="0"/>
              <a:buChar char="•"/>
            </a:pPr>
            <a:r>
              <a:rPr lang="en-GB" b="1" i="0" dirty="0">
                <a:solidFill>
                  <a:srgbClr val="1F1F1F"/>
                </a:solidFill>
                <a:effectLst/>
                <a:latin typeface="Google Sans"/>
              </a:rPr>
              <a:t>Debugging and Optimization Strategies</a:t>
            </a:r>
            <a:r>
              <a:rPr lang="en-GB" dirty="0">
                <a:solidFill>
                  <a:srgbClr val="1F1F1F"/>
                </a:solidFill>
                <a:latin typeface="Google Sans"/>
              </a:rPr>
              <a:t> - </a:t>
            </a:r>
            <a:r>
              <a:rPr lang="en-GB" dirty="0"/>
              <a:t>Focused on debugging methods, performance optimization, and algorithm refinement, offering strategic insights into problem-solving without specific code examples.</a:t>
            </a:r>
            <a:endParaRPr lang="en-GB" b="0" i="0" dirty="0">
              <a:solidFill>
                <a:srgbClr val="1F1F1F"/>
              </a:solidFill>
              <a:effectLst/>
              <a:latin typeface="Google Sans"/>
            </a:endParaRPr>
          </a:p>
        </p:txBody>
      </p:sp>
      <p:pic>
        <p:nvPicPr>
          <p:cNvPr id="7" name="Picture 6">
            <a:extLst>
              <a:ext uri="{FF2B5EF4-FFF2-40B4-BE49-F238E27FC236}">
                <a16:creationId xmlns:a16="http://schemas.microsoft.com/office/drawing/2014/main" id="{EF152CAB-8224-9F80-E70B-0F07E9005C53}"/>
              </a:ext>
            </a:extLst>
          </p:cNvPr>
          <p:cNvPicPr>
            <a:picLocks noChangeAspect="1"/>
          </p:cNvPicPr>
          <p:nvPr/>
        </p:nvPicPr>
        <p:blipFill>
          <a:blip r:embed="rId2"/>
          <a:stretch>
            <a:fillRect/>
          </a:stretch>
        </p:blipFill>
        <p:spPr>
          <a:xfrm>
            <a:off x="498987" y="960514"/>
            <a:ext cx="7772400" cy="2616560"/>
          </a:xfrm>
          <a:prstGeom prst="rect">
            <a:avLst/>
          </a:prstGeom>
        </p:spPr>
      </p:pic>
    </p:spTree>
    <p:extLst>
      <p:ext uri="{BB962C8B-B14F-4D97-AF65-F5344CB8AC3E}">
        <p14:creationId xmlns:p14="http://schemas.microsoft.com/office/powerpoint/2010/main" val="162471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grpSp>
        <p:nvGrpSpPr>
          <p:cNvPr id="14" name="Group 13">
            <a:extLst>
              <a:ext uri="{FF2B5EF4-FFF2-40B4-BE49-F238E27FC236}">
                <a16:creationId xmlns:a16="http://schemas.microsoft.com/office/drawing/2014/main" id="{FC2F529C-3D31-2C68-23A8-71ED0057E2F0}"/>
              </a:ext>
            </a:extLst>
          </p:cNvPr>
          <p:cNvGrpSpPr/>
          <p:nvPr/>
        </p:nvGrpSpPr>
        <p:grpSpPr>
          <a:xfrm>
            <a:off x="278218" y="3209222"/>
            <a:ext cx="4457700" cy="3523784"/>
            <a:chOff x="278218" y="3209222"/>
            <a:chExt cx="4457700" cy="3523784"/>
          </a:xfrm>
        </p:grpSpPr>
        <p:grpSp>
          <p:nvGrpSpPr>
            <p:cNvPr id="11" name="Group 10">
              <a:extLst>
                <a:ext uri="{FF2B5EF4-FFF2-40B4-BE49-F238E27FC236}">
                  <a16:creationId xmlns:a16="http://schemas.microsoft.com/office/drawing/2014/main" id="{A5F7A14B-0257-B638-6053-3DC7568252A0}"/>
                </a:ext>
              </a:extLst>
            </p:cNvPr>
            <p:cNvGrpSpPr/>
            <p:nvPr/>
          </p:nvGrpSpPr>
          <p:grpSpPr>
            <a:xfrm>
              <a:off x="278218" y="3209222"/>
              <a:ext cx="4457700" cy="2857267"/>
              <a:chOff x="118730" y="3209222"/>
              <a:chExt cx="4457700" cy="2857267"/>
            </a:xfrm>
          </p:grpSpPr>
          <p:grpSp>
            <p:nvGrpSpPr>
              <p:cNvPr id="7" name="Group 6">
                <a:extLst>
                  <a:ext uri="{FF2B5EF4-FFF2-40B4-BE49-F238E27FC236}">
                    <a16:creationId xmlns:a16="http://schemas.microsoft.com/office/drawing/2014/main" id="{4029F907-6C49-ABCD-ABFF-96D3BCE0E1B9}"/>
                  </a:ext>
                </a:extLst>
              </p:cNvPr>
              <p:cNvGrpSpPr/>
              <p:nvPr/>
            </p:nvGrpSpPr>
            <p:grpSpPr>
              <a:xfrm>
                <a:off x="1262331" y="3209222"/>
                <a:ext cx="2997200" cy="1023471"/>
                <a:chOff x="1232310" y="3575050"/>
                <a:chExt cx="2997200" cy="1023471"/>
              </a:xfrm>
            </p:grpSpPr>
            <p:pic>
              <p:nvPicPr>
                <p:cNvPr id="3" name="Picture 2" descr="A screenshot of a computer code&#10;&#10;Description automatically generated">
                  <a:extLst>
                    <a:ext uri="{FF2B5EF4-FFF2-40B4-BE49-F238E27FC236}">
                      <a16:creationId xmlns:a16="http://schemas.microsoft.com/office/drawing/2014/main" id="{76ED9592-F048-095F-7374-C67988CD35D1}"/>
                    </a:ext>
                  </a:extLst>
                </p:cNvPr>
                <p:cNvPicPr>
                  <a:picLocks noChangeAspect="1"/>
                </p:cNvPicPr>
                <p:nvPr/>
              </p:nvPicPr>
              <p:blipFill>
                <a:blip r:embed="rId2"/>
                <a:srcRect t="74828"/>
                <a:stretch/>
              </p:blipFill>
              <p:spPr>
                <a:xfrm>
                  <a:off x="1232310" y="4134971"/>
                  <a:ext cx="2997200" cy="46355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0C118608-9D87-8F30-EC8E-EBC5F5106A7F}"/>
                    </a:ext>
                  </a:extLst>
                </p:cNvPr>
                <p:cNvPicPr>
                  <a:picLocks noChangeAspect="1"/>
                </p:cNvPicPr>
                <p:nvPr/>
              </p:nvPicPr>
              <p:blipFill>
                <a:blip r:embed="rId2"/>
                <a:srcRect t="1" b="69593"/>
                <a:stretch/>
              </p:blipFill>
              <p:spPr>
                <a:xfrm>
                  <a:off x="1232310" y="3575050"/>
                  <a:ext cx="2997200" cy="559921"/>
                </a:xfrm>
                <a:prstGeom prst="rect">
                  <a:avLst/>
                </a:prstGeom>
              </p:spPr>
            </p:pic>
          </p:grpSp>
          <p:pic>
            <p:nvPicPr>
              <p:cNvPr id="9" name="Picture 8" descr="A screenshot of a computer&#10;&#10;Description automatically generated">
                <a:extLst>
                  <a:ext uri="{FF2B5EF4-FFF2-40B4-BE49-F238E27FC236}">
                    <a16:creationId xmlns:a16="http://schemas.microsoft.com/office/drawing/2014/main" id="{F58389E2-E004-B445-4FA7-62CD51B40CEA}"/>
                  </a:ext>
                </a:extLst>
              </p:cNvPr>
              <p:cNvPicPr>
                <a:picLocks noChangeAspect="1"/>
              </p:cNvPicPr>
              <p:nvPr/>
            </p:nvPicPr>
            <p:blipFill>
              <a:blip r:embed="rId3"/>
              <a:stretch>
                <a:fillRect/>
              </a:stretch>
            </p:blipFill>
            <p:spPr>
              <a:xfrm>
                <a:off x="118730" y="4390089"/>
                <a:ext cx="4457700" cy="1676400"/>
              </a:xfrm>
              <a:prstGeom prst="rect">
                <a:avLst/>
              </a:prstGeom>
            </p:spPr>
          </p:pic>
          <p:pic>
            <p:nvPicPr>
              <p:cNvPr id="10" name="Picture 2" descr="developer Icon - Free PNG &amp; SVG 963312 - Noun Project">
                <a:extLst>
                  <a:ext uri="{FF2B5EF4-FFF2-40B4-BE49-F238E27FC236}">
                    <a16:creationId xmlns:a16="http://schemas.microsoft.com/office/drawing/2014/main" id="{866D5B79-B1B8-C261-6E92-AE85ECFE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30" y="3256413"/>
                <a:ext cx="224729" cy="22472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screenshot of a white background&#10;&#10;Description automatically generated">
              <a:extLst>
                <a:ext uri="{FF2B5EF4-FFF2-40B4-BE49-F238E27FC236}">
                  <a16:creationId xmlns:a16="http://schemas.microsoft.com/office/drawing/2014/main" id="{53224840-D40A-4883-8791-9ED4525FB38D}"/>
                </a:ext>
              </a:extLst>
            </p:cNvPr>
            <p:cNvPicPr>
              <a:picLocks noChangeAspect="1"/>
            </p:cNvPicPr>
            <p:nvPr/>
          </p:nvPicPr>
          <p:blipFill>
            <a:blip r:embed="rId5"/>
            <a:stretch>
              <a:fillRect/>
            </a:stretch>
          </p:blipFill>
          <p:spPr>
            <a:xfrm>
              <a:off x="540488" y="6085306"/>
              <a:ext cx="4191000" cy="647700"/>
            </a:xfrm>
            <a:prstGeom prst="rect">
              <a:avLst/>
            </a:prstGeom>
          </p:spPr>
        </p:pic>
      </p:gr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6"/>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grpSp>
        <p:nvGrpSpPr>
          <p:cNvPr id="34" name="Group 33">
            <a:extLst>
              <a:ext uri="{FF2B5EF4-FFF2-40B4-BE49-F238E27FC236}">
                <a16:creationId xmlns:a16="http://schemas.microsoft.com/office/drawing/2014/main" id="{F190C2C4-9632-08B5-2550-5A9FE6ED6C18}"/>
              </a:ext>
            </a:extLst>
          </p:cNvPr>
          <p:cNvGrpSpPr/>
          <p:nvPr/>
        </p:nvGrpSpPr>
        <p:grpSpPr>
          <a:xfrm>
            <a:off x="5938684" y="3481142"/>
            <a:ext cx="5301730" cy="668832"/>
            <a:chOff x="5938684" y="3481142"/>
            <a:chExt cx="5301730" cy="668832"/>
          </a:xfrm>
        </p:grpSpPr>
        <p:pic>
          <p:nvPicPr>
            <p:cNvPr id="18" name="Picture 17">
              <a:extLst>
                <a:ext uri="{FF2B5EF4-FFF2-40B4-BE49-F238E27FC236}">
                  <a16:creationId xmlns:a16="http://schemas.microsoft.com/office/drawing/2014/main" id="{BA904A4E-AEA1-C079-B862-C63CDE83F2FA}"/>
                </a:ext>
              </a:extLst>
            </p:cNvPr>
            <p:cNvPicPr>
              <a:picLocks noChangeAspect="1"/>
            </p:cNvPicPr>
            <p:nvPr/>
          </p:nvPicPr>
          <p:blipFill>
            <a:blip r:embed="rId7"/>
            <a:stretch>
              <a:fillRect/>
            </a:stretch>
          </p:blipFill>
          <p:spPr>
            <a:xfrm>
              <a:off x="5938684" y="3766901"/>
              <a:ext cx="5301730" cy="383073"/>
            </a:xfrm>
            <a:prstGeom prst="rect">
              <a:avLst/>
            </a:prstGeom>
          </p:spPr>
        </p:pic>
        <p:sp>
          <p:nvSpPr>
            <p:cNvPr id="25" name="TextBox 24">
              <a:extLst>
                <a:ext uri="{FF2B5EF4-FFF2-40B4-BE49-F238E27FC236}">
                  <a16:creationId xmlns:a16="http://schemas.microsoft.com/office/drawing/2014/main" id="{0D99F8B2-E3B9-C453-36BB-524B3D432D47}"/>
                </a:ext>
              </a:extLst>
            </p:cNvPr>
            <p:cNvSpPr txBox="1"/>
            <p:nvPr/>
          </p:nvSpPr>
          <p:spPr>
            <a:xfrm>
              <a:off x="6428609" y="3481142"/>
              <a:ext cx="3315159" cy="307777"/>
            </a:xfrm>
            <a:prstGeom prst="rect">
              <a:avLst/>
            </a:prstGeom>
            <a:noFill/>
          </p:spPr>
          <p:txBody>
            <a:bodyPr wrap="square">
              <a:spAutoFit/>
            </a:bodyPr>
            <a:lstStyle/>
            <a:p>
              <a:r>
                <a:rPr lang="en-GB" sz="1400" dirty="0"/>
                <a:t>Refined Code (After ChatGPT’s Suggestion)</a:t>
              </a:r>
              <a:endParaRPr lang="en-US" sz="1400" dirty="0"/>
            </a:p>
          </p:txBody>
        </p:sp>
      </p:grpSp>
      <p:grpSp>
        <p:nvGrpSpPr>
          <p:cNvPr id="38" name="Group 37">
            <a:extLst>
              <a:ext uri="{FF2B5EF4-FFF2-40B4-BE49-F238E27FC236}">
                <a16:creationId xmlns:a16="http://schemas.microsoft.com/office/drawing/2014/main" id="{47DC9DBD-81B9-254F-6A8E-6C1E979BCFC7}"/>
              </a:ext>
            </a:extLst>
          </p:cNvPr>
          <p:cNvGrpSpPr/>
          <p:nvPr/>
        </p:nvGrpSpPr>
        <p:grpSpPr>
          <a:xfrm>
            <a:off x="5638800" y="608284"/>
            <a:ext cx="5601614" cy="1292716"/>
            <a:chOff x="5638800" y="608284"/>
            <a:chExt cx="5601614" cy="1292716"/>
          </a:xfrm>
        </p:grpSpPr>
        <p:grpSp>
          <p:nvGrpSpPr>
            <p:cNvPr id="37" name="Group 36">
              <a:extLst>
                <a:ext uri="{FF2B5EF4-FFF2-40B4-BE49-F238E27FC236}">
                  <a16:creationId xmlns:a16="http://schemas.microsoft.com/office/drawing/2014/main" id="{4B183EA4-59C6-D3D7-F550-FD94CEE4BF3F}"/>
                </a:ext>
              </a:extLst>
            </p:cNvPr>
            <p:cNvGrpSpPr/>
            <p:nvPr/>
          </p:nvGrpSpPr>
          <p:grpSpPr>
            <a:xfrm>
              <a:off x="5638800" y="608284"/>
              <a:ext cx="5601614" cy="1292716"/>
              <a:chOff x="5638800" y="608284"/>
              <a:chExt cx="5601614" cy="1292716"/>
            </a:xfrm>
          </p:grpSpPr>
          <p:grpSp>
            <p:nvGrpSpPr>
              <p:cNvPr id="31" name="Group 30">
                <a:extLst>
                  <a:ext uri="{FF2B5EF4-FFF2-40B4-BE49-F238E27FC236}">
                    <a16:creationId xmlns:a16="http://schemas.microsoft.com/office/drawing/2014/main" id="{3A78C112-BC91-02E2-F54F-CC0A0C9B2532}"/>
                  </a:ext>
                </a:extLst>
              </p:cNvPr>
              <p:cNvGrpSpPr/>
              <p:nvPr/>
            </p:nvGrpSpPr>
            <p:grpSpPr>
              <a:xfrm>
                <a:off x="5638800" y="608284"/>
                <a:ext cx="5423924" cy="605205"/>
                <a:chOff x="5638800" y="608284"/>
                <a:chExt cx="5423924" cy="605205"/>
              </a:xfrm>
            </p:grpSpPr>
            <p:pic>
              <p:nvPicPr>
                <p:cNvPr id="28" name="Picture 27">
                  <a:extLst>
                    <a:ext uri="{FF2B5EF4-FFF2-40B4-BE49-F238E27FC236}">
                      <a16:creationId xmlns:a16="http://schemas.microsoft.com/office/drawing/2014/main" id="{406765E4-4A86-B289-5EEE-BDDBBBC6C56E}"/>
                    </a:ext>
                  </a:extLst>
                </p:cNvPr>
                <p:cNvPicPr>
                  <a:picLocks noChangeAspect="1"/>
                </p:cNvPicPr>
                <p:nvPr/>
              </p:nvPicPr>
              <p:blipFill>
                <a:blip r:embed="rId8"/>
                <a:stretch>
                  <a:fillRect/>
                </a:stretch>
              </p:blipFill>
              <p:spPr>
                <a:xfrm>
                  <a:off x="5638800" y="782856"/>
                  <a:ext cx="5423924" cy="430633"/>
                </a:xfrm>
                <a:prstGeom prst="rect">
                  <a:avLst/>
                </a:prstGeom>
              </p:spPr>
            </p:pic>
            <p:sp>
              <p:nvSpPr>
                <p:cNvPr id="29" name="TextBox 28">
                  <a:extLst>
                    <a:ext uri="{FF2B5EF4-FFF2-40B4-BE49-F238E27FC236}">
                      <a16:creationId xmlns:a16="http://schemas.microsoft.com/office/drawing/2014/main" id="{1C90A817-C824-2A9D-E121-0DAF5E2AE21F}"/>
                    </a:ext>
                  </a:extLst>
                </p:cNvPr>
                <p:cNvSpPr txBox="1"/>
                <p:nvPr/>
              </p:nvSpPr>
              <p:spPr>
                <a:xfrm>
                  <a:off x="5703214" y="608284"/>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16" name="Picture 15" descr="A screenshot of a computer&#10;&#10;Description automatically generated">
                <a:extLst>
                  <a:ext uri="{FF2B5EF4-FFF2-40B4-BE49-F238E27FC236}">
                    <a16:creationId xmlns:a16="http://schemas.microsoft.com/office/drawing/2014/main" id="{7205C582-37FC-991A-446E-44BAAA48B9B2}"/>
                  </a:ext>
                </a:extLst>
              </p:cNvPr>
              <p:cNvPicPr>
                <a:picLocks noChangeAspect="1"/>
              </p:cNvPicPr>
              <p:nvPr/>
            </p:nvPicPr>
            <p:blipFill>
              <a:blip r:embed="rId9"/>
              <a:srcRect b="73414"/>
              <a:stretch/>
            </p:blipFill>
            <p:spPr>
              <a:xfrm>
                <a:off x="5703214" y="1303374"/>
                <a:ext cx="5537200" cy="597626"/>
              </a:xfrm>
              <a:prstGeom prst="rect">
                <a:avLst/>
              </a:prstGeom>
            </p:spPr>
          </p:pic>
        </p:grpSp>
        <p:sp>
          <p:nvSpPr>
            <p:cNvPr id="30" name="TextBox 29">
              <a:extLst>
                <a:ext uri="{FF2B5EF4-FFF2-40B4-BE49-F238E27FC236}">
                  <a16:creationId xmlns:a16="http://schemas.microsoft.com/office/drawing/2014/main" id="{47875651-0A40-33A0-7B7B-A2C2039EAEB0}"/>
                </a:ext>
              </a:extLst>
            </p:cNvPr>
            <p:cNvSpPr txBox="1"/>
            <p:nvPr/>
          </p:nvSpPr>
          <p:spPr>
            <a:xfrm>
              <a:off x="7222948" y="1057061"/>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33" name="Group 32">
            <a:extLst>
              <a:ext uri="{FF2B5EF4-FFF2-40B4-BE49-F238E27FC236}">
                <a16:creationId xmlns:a16="http://schemas.microsoft.com/office/drawing/2014/main" id="{1B41E924-81FC-DA81-B6F0-D31C381D841D}"/>
              </a:ext>
            </a:extLst>
          </p:cNvPr>
          <p:cNvGrpSpPr/>
          <p:nvPr/>
        </p:nvGrpSpPr>
        <p:grpSpPr>
          <a:xfrm>
            <a:off x="599578" y="3752342"/>
            <a:ext cx="3589650" cy="2766445"/>
            <a:chOff x="599578" y="3752342"/>
            <a:chExt cx="3589650" cy="2766445"/>
          </a:xfrm>
        </p:grpSpPr>
        <p:sp>
          <p:nvSpPr>
            <p:cNvPr id="22" name="Rounded Rectangle 21">
              <a:extLst>
                <a:ext uri="{FF2B5EF4-FFF2-40B4-BE49-F238E27FC236}">
                  <a16:creationId xmlns:a16="http://schemas.microsoft.com/office/drawing/2014/main" id="{6282DA63-18B6-386E-AC3E-C7E57FCE4B86}"/>
                </a:ext>
              </a:extLst>
            </p:cNvPr>
            <p:cNvSpPr/>
            <p:nvPr/>
          </p:nvSpPr>
          <p:spPr>
            <a:xfrm>
              <a:off x="1432451" y="3752342"/>
              <a:ext cx="2320841" cy="184029"/>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7BE6AAF5-4624-96A5-2690-75130A9E1EA7}"/>
                </a:ext>
              </a:extLst>
            </p:cNvPr>
            <p:cNvSpPr/>
            <p:nvPr/>
          </p:nvSpPr>
          <p:spPr>
            <a:xfrm>
              <a:off x="599578" y="4450154"/>
              <a:ext cx="3589650" cy="217538"/>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19B61CC-659B-5154-2789-466D5E0A6BA3}"/>
                </a:ext>
              </a:extLst>
            </p:cNvPr>
            <p:cNvSpPr/>
            <p:nvPr/>
          </p:nvSpPr>
          <p:spPr>
            <a:xfrm>
              <a:off x="737416" y="6381134"/>
              <a:ext cx="1288029" cy="13765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pic>
        <p:nvPicPr>
          <p:cNvPr id="36" name="Picture 35" descr="A screenshot of a computer&#10;&#10;Description automatically generated">
            <a:extLst>
              <a:ext uri="{FF2B5EF4-FFF2-40B4-BE49-F238E27FC236}">
                <a16:creationId xmlns:a16="http://schemas.microsoft.com/office/drawing/2014/main" id="{104101A5-EE6C-A795-00B5-83D23B51FE65}"/>
              </a:ext>
            </a:extLst>
          </p:cNvPr>
          <p:cNvPicPr>
            <a:picLocks noChangeAspect="1"/>
          </p:cNvPicPr>
          <p:nvPr/>
        </p:nvPicPr>
        <p:blipFill>
          <a:blip r:embed="rId9"/>
          <a:srcRect t="24804"/>
          <a:stretch/>
        </p:blipFill>
        <p:spPr>
          <a:xfrm>
            <a:off x="5447575" y="1830277"/>
            <a:ext cx="5537200" cy="1690337"/>
          </a:xfrm>
          <a:prstGeom prst="rect">
            <a:avLst/>
          </a:prstGeom>
        </p:spPr>
      </p:pic>
      <p:sp>
        <p:nvSpPr>
          <p:cNvPr id="39" name="TextBox 38">
            <a:extLst>
              <a:ext uri="{FF2B5EF4-FFF2-40B4-BE49-F238E27FC236}">
                <a16:creationId xmlns:a16="http://schemas.microsoft.com/office/drawing/2014/main" id="{CD5D02A7-FBA9-13B2-7091-946D22547264}"/>
              </a:ext>
            </a:extLst>
          </p:cNvPr>
          <p:cNvSpPr txBox="1"/>
          <p:nvPr/>
        </p:nvSpPr>
        <p:spPr>
          <a:xfrm>
            <a:off x="5624577" y="4692833"/>
            <a:ext cx="5929944" cy="954107"/>
          </a:xfrm>
          <a:prstGeom prst="rect">
            <a:avLst/>
          </a:prstGeom>
          <a:noFill/>
          <a:ln w="28575">
            <a:solidFill>
              <a:srgbClr val="0000EA"/>
            </a:solidFill>
          </a:ln>
        </p:spPr>
        <p:txBody>
          <a:bodyPr wrap="square" rtlCol="0">
            <a:spAutoFit/>
          </a:bodyPr>
          <a:lstStyle/>
          <a:p>
            <a:r>
              <a:rPr lang="en-GB" sz="1400" dirty="0"/>
              <a:t>The conversation provided conceptual guidance on improving code clarity by suggesting better variable names. ChatGPT recommended renaming </a:t>
            </a:r>
            <a:r>
              <a:rPr lang="en-GB" sz="1400" dirty="0" err="1">
                <a:latin typeface="Courier New" panose="02070309020205020404" pitchFamily="49" charset="0"/>
                <a:cs typeface="Courier New" panose="02070309020205020404" pitchFamily="49" charset="0"/>
              </a:rPr>
              <a:t>pricingFrequencyClicked</a:t>
            </a:r>
            <a:r>
              <a:rPr lang="en-GB" sz="1400" dirty="0"/>
              <a:t> to </a:t>
            </a:r>
            <a:r>
              <a:rPr lang="en-GB" sz="1400" dirty="0" err="1">
                <a:latin typeface="Courier New" panose="02070309020205020404" pitchFamily="49" charset="0"/>
                <a:cs typeface="Courier New" panose="02070309020205020404" pitchFamily="49" charset="0"/>
              </a:rPr>
              <a:t>selectedPricingFrequency</a:t>
            </a:r>
            <a:r>
              <a:rPr lang="en-GB" sz="1400" dirty="0"/>
              <a:t> to enhance readability and reflect the variable's purpose more accurately.</a:t>
            </a:r>
          </a:p>
        </p:txBody>
      </p:sp>
    </p:spTree>
    <p:extLst>
      <p:ext uri="{BB962C8B-B14F-4D97-AF65-F5344CB8AC3E}">
        <p14:creationId xmlns:p14="http://schemas.microsoft.com/office/powerpoint/2010/main" val="16299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2"/>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sp>
        <p:nvSpPr>
          <p:cNvPr id="21" name="TextBox 20">
            <a:extLst>
              <a:ext uri="{FF2B5EF4-FFF2-40B4-BE49-F238E27FC236}">
                <a16:creationId xmlns:a16="http://schemas.microsoft.com/office/drawing/2014/main" id="{DF4D198B-1327-9717-0F18-CF81B90B469E}"/>
              </a:ext>
            </a:extLst>
          </p:cNvPr>
          <p:cNvSpPr txBox="1"/>
          <p:nvPr/>
        </p:nvSpPr>
        <p:spPr>
          <a:xfrm>
            <a:off x="1816489" y="3306564"/>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Practitioners can use AI tools like ChatGPT to improve coding standards, especially in naming conventions, which greatly enhance code readability and maintainability.</a:t>
            </a:r>
          </a:p>
          <a:p>
            <a:pPr marL="285750" indent="-285750">
              <a:buFont typeface="Arial" panose="020B0604020202020204" pitchFamily="34" charset="0"/>
              <a:buChar char="•"/>
            </a:pPr>
            <a:r>
              <a:rPr lang="en-GB" sz="1600" dirty="0"/>
              <a:t>Development teams should encourage learning and self-review practices, using AI to provide immediate feedback and suggestions for improving code quality and following best practices.</a:t>
            </a:r>
            <a:endParaRPr lang="en-US" sz="1600" dirty="0"/>
          </a:p>
        </p:txBody>
      </p:sp>
    </p:spTree>
    <p:extLst>
      <p:ext uri="{BB962C8B-B14F-4D97-AF65-F5344CB8AC3E}">
        <p14:creationId xmlns:p14="http://schemas.microsoft.com/office/powerpoint/2010/main" val="4798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4646428" y="599921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grpSp>
        <p:nvGrpSpPr>
          <p:cNvPr id="35" name="Group 34">
            <a:extLst>
              <a:ext uri="{FF2B5EF4-FFF2-40B4-BE49-F238E27FC236}">
                <a16:creationId xmlns:a16="http://schemas.microsoft.com/office/drawing/2014/main" id="{25969DD5-03F7-4DF1-3667-A8ECB359BB2F}"/>
              </a:ext>
            </a:extLst>
          </p:cNvPr>
          <p:cNvGrpSpPr/>
          <p:nvPr/>
        </p:nvGrpSpPr>
        <p:grpSpPr>
          <a:xfrm>
            <a:off x="353346" y="2930318"/>
            <a:ext cx="3755050" cy="3653060"/>
            <a:chOff x="353346" y="2930318"/>
            <a:chExt cx="3755050" cy="3653060"/>
          </a:xfrm>
        </p:grpSpPr>
        <p:pic>
          <p:nvPicPr>
            <p:cNvPr id="15" name="Picture 14" descr="A screenshot of a chat&#10;&#10;Description automatically generated">
              <a:extLst>
                <a:ext uri="{FF2B5EF4-FFF2-40B4-BE49-F238E27FC236}">
                  <a16:creationId xmlns:a16="http://schemas.microsoft.com/office/drawing/2014/main" id="{78A3B2DE-08B2-23A6-DD2D-376AF08B6DD7}"/>
                </a:ext>
              </a:extLst>
            </p:cNvPr>
            <p:cNvPicPr>
              <a:picLocks noChangeAspect="1"/>
            </p:cNvPicPr>
            <p:nvPr/>
          </p:nvPicPr>
          <p:blipFill>
            <a:blip r:embed="rId2"/>
            <a:stretch>
              <a:fillRect/>
            </a:stretch>
          </p:blipFill>
          <p:spPr>
            <a:xfrm>
              <a:off x="381000" y="2930318"/>
              <a:ext cx="3727396" cy="3653060"/>
            </a:xfrm>
            <a:prstGeom prst="rect">
              <a:avLst/>
            </a:prstGeom>
          </p:spPr>
        </p:pic>
        <p:pic>
          <p:nvPicPr>
            <p:cNvPr id="17" name="Picture 2" descr="developer Icon - Free PNG &amp; SVG 963312 - Noun Project">
              <a:extLst>
                <a:ext uri="{FF2B5EF4-FFF2-40B4-BE49-F238E27FC236}">
                  <a16:creationId xmlns:a16="http://schemas.microsoft.com/office/drawing/2014/main" id="{3F02B963-B446-FA97-C48E-80212A1F1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95" y="2988464"/>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eveloper Icon - Free PNG &amp; SVG 963312 - Noun Project">
              <a:extLst>
                <a:ext uri="{FF2B5EF4-FFF2-40B4-BE49-F238E27FC236}">
                  <a16:creationId xmlns:a16="http://schemas.microsoft.com/office/drawing/2014/main" id="{ACFB8496-01F4-C2BD-C23A-BA424E686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46" y="3927467"/>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eveloper Icon - Free PNG &amp; SVG 963312 - Noun Project">
              <a:extLst>
                <a:ext uri="{FF2B5EF4-FFF2-40B4-BE49-F238E27FC236}">
                  <a16:creationId xmlns:a16="http://schemas.microsoft.com/office/drawing/2014/main" id="{2232E8E3-4E00-21B8-5A5E-AF37D4401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83" y="5316687"/>
              <a:ext cx="220439" cy="22257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E3909DCE-D1B8-5027-298B-6A7A70468232}"/>
              </a:ext>
            </a:extLst>
          </p:cNvPr>
          <p:cNvSpPr txBox="1"/>
          <p:nvPr/>
        </p:nvSpPr>
        <p:spPr>
          <a:xfrm>
            <a:off x="4646428" y="4497482"/>
            <a:ext cx="6096000" cy="1200329"/>
          </a:xfrm>
          <a:prstGeom prst="rect">
            <a:avLst/>
          </a:prstGeom>
          <a:noFill/>
          <a:ln w="28575">
            <a:solidFill>
              <a:srgbClr val="0000EA"/>
            </a:solidFill>
          </a:ln>
        </p:spPr>
        <p:txBody>
          <a:bodyPr wrap="square">
            <a:spAutoFit/>
          </a:bodyPr>
          <a:lstStyle/>
          <a:p>
            <a:r>
              <a:rPr lang="en-GB" dirty="0"/>
              <a:t>The conversation shares knowledge on using the x86_64 version of Homebrew on Mac M1 systems by specifying paths and architecture flags, improving understanding of managing multi-architecture installations.</a:t>
            </a:r>
          </a:p>
        </p:txBody>
      </p:sp>
      <p:grpSp>
        <p:nvGrpSpPr>
          <p:cNvPr id="33" name="Group 32">
            <a:extLst>
              <a:ext uri="{FF2B5EF4-FFF2-40B4-BE49-F238E27FC236}">
                <a16:creationId xmlns:a16="http://schemas.microsoft.com/office/drawing/2014/main" id="{677D0A01-75DF-9F91-EB34-76CE0FE6B15B}"/>
              </a:ext>
            </a:extLst>
          </p:cNvPr>
          <p:cNvGrpSpPr/>
          <p:nvPr/>
        </p:nvGrpSpPr>
        <p:grpSpPr>
          <a:xfrm>
            <a:off x="5181600" y="611509"/>
            <a:ext cx="5913787" cy="766261"/>
            <a:chOff x="5181600" y="611509"/>
            <a:chExt cx="5913787" cy="766261"/>
          </a:xfrm>
        </p:grpSpPr>
        <p:pic>
          <p:nvPicPr>
            <p:cNvPr id="31" name="Picture 30">
              <a:extLst>
                <a:ext uri="{FF2B5EF4-FFF2-40B4-BE49-F238E27FC236}">
                  <a16:creationId xmlns:a16="http://schemas.microsoft.com/office/drawing/2014/main" id="{B7A223FD-3048-9A27-C140-5A7492F50578}"/>
                </a:ext>
              </a:extLst>
            </p:cNvPr>
            <p:cNvPicPr>
              <a:picLocks noChangeAspect="1"/>
            </p:cNvPicPr>
            <p:nvPr/>
          </p:nvPicPr>
          <p:blipFill>
            <a:blip r:embed="rId4"/>
            <a:stretch>
              <a:fillRect/>
            </a:stretch>
          </p:blipFill>
          <p:spPr>
            <a:xfrm>
              <a:off x="5181600" y="801071"/>
              <a:ext cx="5913787" cy="576699"/>
            </a:xfrm>
            <a:prstGeom prst="rect">
              <a:avLst/>
            </a:prstGeom>
          </p:spPr>
        </p:pic>
        <p:sp>
          <p:nvSpPr>
            <p:cNvPr id="32" name="TextBox 31">
              <a:extLst>
                <a:ext uri="{FF2B5EF4-FFF2-40B4-BE49-F238E27FC236}">
                  <a16:creationId xmlns:a16="http://schemas.microsoft.com/office/drawing/2014/main" id="{1F4586A9-74BE-B8FB-9AAB-63FB8384027D}"/>
                </a:ext>
              </a:extLst>
            </p:cNvPr>
            <p:cNvSpPr txBox="1"/>
            <p:nvPr/>
          </p:nvSpPr>
          <p:spPr>
            <a:xfrm>
              <a:off x="5243851" y="611509"/>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37" name="Group 36">
            <a:extLst>
              <a:ext uri="{FF2B5EF4-FFF2-40B4-BE49-F238E27FC236}">
                <a16:creationId xmlns:a16="http://schemas.microsoft.com/office/drawing/2014/main" id="{72E96BAF-E5C9-4D4E-C55A-3CCE8EAFC91E}"/>
              </a:ext>
            </a:extLst>
          </p:cNvPr>
          <p:cNvGrpSpPr/>
          <p:nvPr/>
        </p:nvGrpSpPr>
        <p:grpSpPr>
          <a:xfrm>
            <a:off x="5243851" y="1401180"/>
            <a:ext cx="4468764" cy="2172821"/>
            <a:chOff x="5243851" y="1401180"/>
            <a:chExt cx="4468764" cy="2172821"/>
          </a:xfrm>
        </p:grpSpPr>
        <p:pic>
          <p:nvPicPr>
            <p:cNvPr id="8" name="Picture 7" descr="A screenshot of a chat&#10;&#10;Description automatically generated">
              <a:extLst>
                <a:ext uri="{FF2B5EF4-FFF2-40B4-BE49-F238E27FC236}">
                  <a16:creationId xmlns:a16="http://schemas.microsoft.com/office/drawing/2014/main" id="{EAF19BDD-CB05-6D25-3F41-ACDDCB437D9B}"/>
                </a:ext>
              </a:extLst>
            </p:cNvPr>
            <p:cNvPicPr>
              <a:picLocks noChangeAspect="1"/>
            </p:cNvPicPr>
            <p:nvPr/>
          </p:nvPicPr>
          <p:blipFill>
            <a:blip r:embed="rId5"/>
            <a:srcRect b="53392"/>
            <a:stretch/>
          </p:blipFill>
          <p:spPr>
            <a:xfrm>
              <a:off x="5243851" y="1401180"/>
              <a:ext cx="4468764" cy="1426072"/>
            </a:xfrm>
            <a:prstGeom prst="rect">
              <a:avLst/>
            </a:prstGeom>
          </p:spPr>
        </p:pic>
        <p:pic>
          <p:nvPicPr>
            <p:cNvPr id="34" name="Picture 33" descr="A screenshot of a chat&#10;&#10;Description automatically generated">
              <a:extLst>
                <a:ext uri="{FF2B5EF4-FFF2-40B4-BE49-F238E27FC236}">
                  <a16:creationId xmlns:a16="http://schemas.microsoft.com/office/drawing/2014/main" id="{5875E180-8B17-E515-CBEA-1375D0B31EE1}"/>
                </a:ext>
              </a:extLst>
            </p:cNvPr>
            <p:cNvPicPr>
              <a:picLocks noChangeAspect="1"/>
            </p:cNvPicPr>
            <p:nvPr/>
          </p:nvPicPr>
          <p:blipFill>
            <a:blip r:embed="rId5"/>
            <a:srcRect t="48842" b="26530"/>
            <a:stretch/>
          </p:blipFill>
          <p:spPr>
            <a:xfrm>
              <a:off x="5243851" y="2820461"/>
              <a:ext cx="4468764" cy="753540"/>
            </a:xfrm>
            <a:prstGeom prst="rect">
              <a:avLst/>
            </a:prstGeom>
          </p:spPr>
        </p:pic>
      </p:grpSp>
      <p:pic>
        <p:nvPicPr>
          <p:cNvPr id="36" name="Picture 35" descr="A screenshot of a chat&#10;&#10;Description automatically generated">
            <a:extLst>
              <a:ext uri="{FF2B5EF4-FFF2-40B4-BE49-F238E27FC236}">
                <a16:creationId xmlns:a16="http://schemas.microsoft.com/office/drawing/2014/main" id="{28391142-4AB1-67DA-A1AE-6707A025AF85}"/>
              </a:ext>
            </a:extLst>
          </p:cNvPr>
          <p:cNvPicPr>
            <a:picLocks noChangeAspect="1"/>
          </p:cNvPicPr>
          <p:nvPr/>
        </p:nvPicPr>
        <p:blipFill>
          <a:blip r:embed="rId5"/>
          <a:srcRect t="74265" b="1"/>
          <a:stretch/>
        </p:blipFill>
        <p:spPr>
          <a:xfrm>
            <a:off x="5243851" y="3574304"/>
            <a:ext cx="4468764" cy="787402"/>
          </a:xfrm>
          <a:prstGeom prst="rect">
            <a:avLst/>
          </a:prstGeom>
        </p:spPr>
      </p:pic>
      <p:sp>
        <p:nvSpPr>
          <p:cNvPr id="39" name="TextBox 38">
            <a:extLst>
              <a:ext uri="{FF2B5EF4-FFF2-40B4-BE49-F238E27FC236}">
                <a16:creationId xmlns:a16="http://schemas.microsoft.com/office/drawing/2014/main" id="{C8D026C3-4108-E759-56FC-FCDBF9AC37B5}"/>
              </a:ext>
            </a:extLst>
          </p:cNvPr>
          <p:cNvSpPr txBox="1"/>
          <p:nvPr/>
        </p:nvSpPr>
        <p:spPr>
          <a:xfrm>
            <a:off x="3403601" y="3246869"/>
            <a:ext cx="2981614" cy="276999"/>
          </a:xfrm>
          <a:prstGeom prst="rect">
            <a:avLst/>
          </a:prstGeom>
          <a:noFill/>
        </p:spPr>
        <p:txBody>
          <a:bodyPr wrap="square">
            <a:spAutoFit/>
          </a:bodyPr>
          <a:lstStyle/>
          <a:p>
            <a:r>
              <a:rPr lang="en-GB" sz="1200" dirty="0"/>
              <a:t>different architectures (arm64 vs. x86_64)</a:t>
            </a:r>
            <a:endParaRPr lang="en-US" sz="1200" dirty="0"/>
          </a:p>
        </p:txBody>
      </p:sp>
    </p:spTree>
    <p:extLst>
      <p:ext uri="{BB962C8B-B14F-4D97-AF65-F5344CB8AC3E}">
        <p14:creationId xmlns:p14="http://schemas.microsoft.com/office/powerpoint/2010/main" val="26903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 – Concrete examples</a:t>
            </a:r>
            <a:endParaRPr lang="en-US"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918200" y="615249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pic>
        <p:nvPicPr>
          <p:cNvPr id="17" name="Picture 2" descr="developer Icon - Free PNG &amp; SVG 963312 - Noun Project">
            <a:extLst>
              <a:ext uri="{FF2B5EF4-FFF2-40B4-BE49-F238E27FC236}">
                <a16:creationId xmlns:a16="http://schemas.microsoft.com/office/drawing/2014/main" id="{3F02B963-B446-FA97-C48E-80212A1F1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95" y="2988464"/>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eveloper Icon - Free PNG &amp; SVG 963312 - Noun Project">
            <a:extLst>
              <a:ext uri="{FF2B5EF4-FFF2-40B4-BE49-F238E27FC236}">
                <a16:creationId xmlns:a16="http://schemas.microsoft.com/office/drawing/2014/main" id="{ACFB8496-01F4-C2BD-C23A-BA424E686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46" y="3927467"/>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eveloper Icon - Free PNG &amp; SVG 963312 - Noun Project">
            <a:extLst>
              <a:ext uri="{FF2B5EF4-FFF2-40B4-BE49-F238E27FC236}">
                <a16:creationId xmlns:a16="http://schemas.microsoft.com/office/drawing/2014/main" id="{2232E8E3-4E00-21B8-5A5E-AF37D4401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83" y="5316687"/>
            <a:ext cx="220439" cy="22257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11080B8-869E-E97E-2D18-96D061C33686}"/>
              </a:ext>
            </a:extLst>
          </p:cNvPr>
          <p:cNvSpPr txBox="1"/>
          <p:nvPr/>
        </p:nvSpPr>
        <p:spPr>
          <a:xfrm>
            <a:off x="2690477" y="3500805"/>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Practitioners can use AI tools like ChatGPT to continuously learn and stay updated on new technologies, programming languages, and system architectures.</a:t>
            </a:r>
          </a:p>
          <a:p>
            <a:pPr marL="285750" indent="-285750">
              <a:buFont typeface="Arial" panose="020B0604020202020204" pitchFamily="34" charset="0"/>
              <a:buChar char="•"/>
            </a:pPr>
            <a:r>
              <a:rPr lang="en-GB" sz="1600" dirty="0"/>
              <a:t>By querying AI on specific technical topics, developers can improve their problem-solving skills and deepen their understanding of the systems they work with.</a:t>
            </a:r>
            <a:endParaRPr lang="en-US" sz="1600" dirty="0"/>
          </a:p>
        </p:txBody>
      </p:sp>
      <p:sp>
        <p:nvSpPr>
          <p:cNvPr id="27" name="Rounded Rectangle 26">
            <a:extLst>
              <a:ext uri="{FF2B5EF4-FFF2-40B4-BE49-F238E27FC236}">
                <a16:creationId xmlns:a16="http://schemas.microsoft.com/office/drawing/2014/main" id="{FEE78582-7A69-ABE9-54D7-4A4762AEDD82}"/>
              </a:ext>
            </a:extLst>
          </p:cNvPr>
          <p:cNvSpPr/>
          <p:nvPr/>
        </p:nvSpPr>
        <p:spPr>
          <a:xfrm>
            <a:off x="596822" y="6398390"/>
            <a:ext cx="1005150" cy="18498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7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5" name="Picture 4" descr="A screenshot of a computer&#10;&#10;Description automatically generated">
            <a:extLst>
              <a:ext uri="{FF2B5EF4-FFF2-40B4-BE49-F238E27FC236}">
                <a16:creationId xmlns:a16="http://schemas.microsoft.com/office/drawing/2014/main" id="{A6097E42-0606-A6C3-2C35-B5E9187F2339}"/>
              </a:ext>
            </a:extLst>
          </p:cNvPr>
          <p:cNvPicPr>
            <a:picLocks noChangeAspect="1"/>
          </p:cNvPicPr>
          <p:nvPr/>
        </p:nvPicPr>
        <p:blipFill>
          <a:blip r:embed="rId2"/>
          <a:stretch>
            <a:fillRect/>
          </a:stretch>
        </p:blipFill>
        <p:spPr>
          <a:xfrm>
            <a:off x="690769" y="1267882"/>
            <a:ext cx="5664200" cy="2184400"/>
          </a:xfrm>
          <a:prstGeom prst="rect">
            <a:avLst/>
          </a:prstGeom>
          <a:ln>
            <a:solidFill>
              <a:schemeClr val="tx1"/>
            </a:solidFill>
          </a:ln>
        </p:spPr>
      </p:pic>
      <p:sp>
        <p:nvSpPr>
          <p:cNvPr id="7" name="TextBox 6">
            <a:extLst>
              <a:ext uri="{FF2B5EF4-FFF2-40B4-BE49-F238E27FC236}">
                <a16:creationId xmlns:a16="http://schemas.microsoft.com/office/drawing/2014/main" id="{AF00E492-1565-1E1B-359C-4C171A520ADF}"/>
              </a:ext>
            </a:extLst>
          </p:cNvPr>
          <p:cNvSpPr txBox="1"/>
          <p:nvPr/>
        </p:nvSpPr>
        <p:spPr>
          <a:xfrm>
            <a:off x="690769" y="3547532"/>
            <a:ext cx="3446669" cy="285575"/>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fufexan</a:t>
            </a:r>
            <a:r>
              <a:rPr lang="en-US" sz="1200" dirty="0"/>
              <a:t>/nix-gaming/</a:t>
            </a:r>
            <a:r>
              <a:rPr lang="en-US" sz="1200" b="1" dirty="0"/>
              <a:t>pull</a:t>
            </a:r>
            <a:r>
              <a:rPr lang="en-US" sz="1200" dirty="0"/>
              <a:t>/73</a:t>
            </a:r>
          </a:p>
        </p:txBody>
      </p:sp>
      <p:pic>
        <p:nvPicPr>
          <p:cNvPr id="9" name="Picture 8" descr="A screenshot of a chat&#10;&#10;Description automatically generated">
            <a:extLst>
              <a:ext uri="{FF2B5EF4-FFF2-40B4-BE49-F238E27FC236}">
                <a16:creationId xmlns:a16="http://schemas.microsoft.com/office/drawing/2014/main" id="{E5444D35-2DBE-7732-AB4E-41B3309864C4}"/>
              </a:ext>
            </a:extLst>
          </p:cNvPr>
          <p:cNvPicPr>
            <a:picLocks noChangeAspect="1"/>
          </p:cNvPicPr>
          <p:nvPr/>
        </p:nvPicPr>
        <p:blipFill>
          <a:blip r:embed="rId3"/>
          <a:stretch>
            <a:fillRect/>
          </a:stretch>
        </p:blipFill>
        <p:spPr>
          <a:xfrm>
            <a:off x="482048" y="4110106"/>
            <a:ext cx="5872921" cy="2205294"/>
          </a:xfrm>
          <a:prstGeom prst="rect">
            <a:avLst/>
          </a:prstGeom>
          <a:ln>
            <a:solidFill>
              <a:schemeClr val="tx1"/>
            </a:solidFill>
          </a:ln>
        </p:spPr>
      </p:pic>
      <p:sp>
        <p:nvSpPr>
          <p:cNvPr id="11" name="TextBox 10">
            <a:extLst>
              <a:ext uri="{FF2B5EF4-FFF2-40B4-BE49-F238E27FC236}">
                <a16:creationId xmlns:a16="http://schemas.microsoft.com/office/drawing/2014/main" id="{CD31FA6C-2167-3B03-B566-80858600AD7B}"/>
              </a:ext>
            </a:extLst>
          </p:cNvPr>
          <p:cNvSpPr txBox="1"/>
          <p:nvPr/>
        </p:nvSpPr>
        <p:spPr>
          <a:xfrm>
            <a:off x="838200" y="6485006"/>
            <a:ext cx="397233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danielgross</a:t>
            </a:r>
            <a:r>
              <a:rPr lang="en-US" sz="1200" dirty="0"/>
              <a:t>/</a:t>
            </a:r>
            <a:r>
              <a:rPr lang="en-US" sz="1200" dirty="0" err="1"/>
              <a:t>whatsapp-gpt</a:t>
            </a:r>
            <a:r>
              <a:rPr lang="en-US" sz="1200" dirty="0"/>
              <a:t>/</a:t>
            </a:r>
            <a:r>
              <a:rPr lang="en-US" sz="1200" b="1" dirty="0"/>
              <a:t>issues</a:t>
            </a:r>
            <a:r>
              <a:rPr lang="en-US" sz="1200" dirty="0"/>
              <a:t>/68</a:t>
            </a:r>
          </a:p>
        </p:txBody>
      </p:sp>
      <p:sp>
        <p:nvSpPr>
          <p:cNvPr id="13" name="TextBox 12">
            <a:extLst>
              <a:ext uri="{FF2B5EF4-FFF2-40B4-BE49-F238E27FC236}">
                <a16:creationId xmlns:a16="http://schemas.microsoft.com/office/drawing/2014/main" id="{A2195758-C961-00BD-B1C9-77884B2FC51D}"/>
              </a:ext>
            </a:extLst>
          </p:cNvPr>
          <p:cNvSpPr txBox="1"/>
          <p:nvPr/>
        </p:nvSpPr>
        <p:spPr>
          <a:xfrm>
            <a:off x="6586330" y="2828835"/>
            <a:ext cx="5115339" cy="1200329"/>
          </a:xfrm>
          <a:prstGeom prst="rect">
            <a:avLst/>
          </a:prstGeom>
          <a:noFill/>
          <a:ln w="28575">
            <a:solidFill>
              <a:srgbClr val="0000EA"/>
            </a:solidFill>
          </a:ln>
        </p:spPr>
        <p:txBody>
          <a:bodyPr wrap="square">
            <a:spAutoFit/>
          </a:bodyPr>
          <a:lstStyle/>
          <a:p>
            <a:r>
              <a:rPr lang="en-US" dirty="0"/>
              <a:t>These two cases are are representative of those instances in which the contributor explicitly states to be unsure about what was accomplished using </a:t>
            </a:r>
            <a:r>
              <a:rPr lang="en-US" dirty="0" err="1"/>
              <a:t>ChatGPT</a:t>
            </a:r>
            <a:r>
              <a:rPr lang="en-US" dirty="0"/>
              <a:t>.</a:t>
            </a:r>
          </a:p>
        </p:txBody>
      </p:sp>
      <p:sp>
        <p:nvSpPr>
          <p:cNvPr id="14" name="Rounded Rectangle 13">
            <a:extLst>
              <a:ext uri="{FF2B5EF4-FFF2-40B4-BE49-F238E27FC236}">
                <a16:creationId xmlns:a16="http://schemas.microsoft.com/office/drawing/2014/main" id="{0D4E399C-A841-8417-04F8-1D3EE16277CA}"/>
              </a:ext>
            </a:extLst>
          </p:cNvPr>
          <p:cNvSpPr/>
          <p:nvPr/>
        </p:nvSpPr>
        <p:spPr>
          <a:xfrm>
            <a:off x="1186069" y="2703443"/>
            <a:ext cx="2034209" cy="17227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A6D2E27-EA80-3B86-C2D4-EC89EE0D3B28}"/>
              </a:ext>
            </a:extLst>
          </p:cNvPr>
          <p:cNvSpPr/>
          <p:nvPr/>
        </p:nvSpPr>
        <p:spPr>
          <a:xfrm>
            <a:off x="1186069" y="3270533"/>
            <a:ext cx="1729409" cy="18174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712E272-DC21-258B-C21A-76B2E05C1CF7}"/>
              </a:ext>
            </a:extLst>
          </p:cNvPr>
          <p:cNvSpPr/>
          <p:nvPr/>
        </p:nvSpPr>
        <p:spPr>
          <a:xfrm>
            <a:off x="1186069" y="5563614"/>
            <a:ext cx="3955773" cy="187830"/>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4" name="Picture 3" descr="A screenshot of a computer&#10;&#10;Description automatically generated">
            <a:extLst>
              <a:ext uri="{FF2B5EF4-FFF2-40B4-BE49-F238E27FC236}">
                <a16:creationId xmlns:a16="http://schemas.microsoft.com/office/drawing/2014/main" id="{120DB418-2002-706E-6883-33135DDA644D}"/>
              </a:ext>
            </a:extLst>
          </p:cNvPr>
          <p:cNvPicPr>
            <a:picLocks noChangeAspect="1"/>
          </p:cNvPicPr>
          <p:nvPr/>
        </p:nvPicPr>
        <p:blipFill>
          <a:blip r:embed="rId3"/>
          <a:stretch>
            <a:fillRect/>
          </a:stretch>
        </p:blipFill>
        <p:spPr>
          <a:xfrm>
            <a:off x="326334" y="1151143"/>
            <a:ext cx="5422580" cy="3251201"/>
          </a:xfrm>
          <a:prstGeom prst="rect">
            <a:avLst/>
          </a:prstGeom>
          <a:ln>
            <a:solidFill>
              <a:schemeClr val="tx1"/>
            </a:solidFill>
          </a:ln>
        </p:spPr>
      </p:pic>
      <p:pic>
        <p:nvPicPr>
          <p:cNvPr id="8" name="Picture 7" descr="A screenshot of a chat&#10;&#10;Description automatically generated">
            <a:extLst>
              <a:ext uri="{FF2B5EF4-FFF2-40B4-BE49-F238E27FC236}">
                <a16:creationId xmlns:a16="http://schemas.microsoft.com/office/drawing/2014/main" id="{627E5A9C-F106-A1CD-B9C7-1FCB2F8B5760}"/>
              </a:ext>
            </a:extLst>
          </p:cNvPr>
          <p:cNvPicPr>
            <a:picLocks noChangeAspect="1"/>
          </p:cNvPicPr>
          <p:nvPr/>
        </p:nvPicPr>
        <p:blipFill>
          <a:blip r:embed="rId4"/>
          <a:stretch>
            <a:fillRect/>
          </a:stretch>
        </p:blipFill>
        <p:spPr>
          <a:xfrm>
            <a:off x="6096000" y="1336260"/>
            <a:ext cx="5913065" cy="3089275"/>
          </a:xfrm>
          <a:prstGeom prst="rect">
            <a:avLst/>
          </a:prstGeom>
          <a:ln>
            <a:solidFill>
              <a:schemeClr val="tx1"/>
            </a:solidFill>
          </a:ln>
        </p:spPr>
      </p:pic>
      <p:sp>
        <p:nvSpPr>
          <p:cNvPr id="10" name="Rounded Rectangle 9">
            <a:extLst>
              <a:ext uri="{FF2B5EF4-FFF2-40B4-BE49-F238E27FC236}">
                <a16:creationId xmlns:a16="http://schemas.microsoft.com/office/drawing/2014/main" id="{02C1D151-571A-BDDD-01BC-C173073309E1}"/>
              </a:ext>
            </a:extLst>
          </p:cNvPr>
          <p:cNvSpPr/>
          <p:nvPr/>
        </p:nvSpPr>
        <p:spPr>
          <a:xfrm>
            <a:off x="824948" y="4121426"/>
            <a:ext cx="2077278" cy="238539"/>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192899-DE1E-0A85-F2D8-DEC073FD9763}"/>
              </a:ext>
            </a:extLst>
          </p:cNvPr>
          <p:cNvGrpSpPr/>
          <p:nvPr/>
        </p:nvGrpSpPr>
        <p:grpSpPr>
          <a:xfrm>
            <a:off x="6527993" y="3429000"/>
            <a:ext cx="5200181" cy="294860"/>
            <a:chOff x="6527993" y="3429000"/>
            <a:chExt cx="5200181" cy="294860"/>
          </a:xfrm>
        </p:grpSpPr>
        <p:cxnSp>
          <p:nvCxnSpPr>
            <p:cNvPr id="17" name="Straight Connector 16">
              <a:extLst>
                <a:ext uri="{FF2B5EF4-FFF2-40B4-BE49-F238E27FC236}">
                  <a16:creationId xmlns:a16="http://schemas.microsoft.com/office/drawing/2014/main" id="{54DA7C80-7A90-3A1F-ACB1-A570C13BD3D2}"/>
                </a:ext>
              </a:extLst>
            </p:cNvPr>
            <p:cNvCxnSpPr>
              <a:cxnSpLocks/>
            </p:cNvCxnSpPr>
            <p:nvPr/>
          </p:nvCxnSpPr>
          <p:spPr>
            <a:xfrm>
              <a:off x="7608045" y="3429000"/>
              <a:ext cx="4120129"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AE25CC-4A63-1CEB-6F18-2480E8B6E9AF}"/>
                </a:ext>
              </a:extLst>
            </p:cNvPr>
            <p:cNvCxnSpPr>
              <a:cxnSpLocks/>
            </p:cNvCxnSpPr>
            <p:nvPr/>
          </p:nvCxnSpPr>
          <p:spPr>
            <a:xfrm>
              <a:off x="6527993" y="3571460"/>
              <a:ext cx="5200181"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942724-4EB3-FF2A-661E-35996D1A2C28}"/>
                </a:ext>
              </a:extLst>
            </p:cNvPr>
            <p:cNvCxnSpPr>
              <a:cxnSpLocks/>
            </p:cNvCxnSpPr>
            <p:nvPr/>
          </p:nvCxnSpPr>
          <p:spPr>
            <a:xfrm>
              <a:off x="6527993" y="3723860"/>
              <a:ext cx="1080052"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grpSp>
      <p:sp>
        <p:nvSpPr>
          <p:cNvPr id="28" name="Rounded Rectangle 27">
            <a:extLst>
              <a:ext uri="{FF2B5EF4-FFF2-40B4-BE49-F238E27FC236}">
                <a16:creationId xmlns:a16="http://schemas.microsoft.com/office/drawing/2014/main" id="{7670AFE8-79D7-4935-C586-ECB19C5FF7C5}"/>
              </a:ext>
            </a:extLst>
          </p:cNvPr>
          <p:cNvSpPr/>
          <p:nvPr/>
        </p:nvSpPr>
        <p:spPr>
          <a:xfrm>
            <a:off x="6554498" y="1736040"/>
            <a:ext cx="1953398" cy="437304"/>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805C99A-870A-601B-11DB-298BD8B8E1AB}"/>
              </a:ext>
            </a:extLst>
          </p:cNvPr>
          <p:cNvSpPr txBox="1"/>
          <p:nvPr/>
        </p:nvSpPr>
        <p:spPr>
          <a:xfrm>
            <a:off x="2902226" y="4494347"/>
            <a:ext cx="4841454" cy="307777"/>
          </a:xfrm>
          <a:prstGeom prst="rect">
            <a:avLst/>
          </a:prstGeom>
          <a:noFill/>
        </p:spPr>
        <p:txBody>
          <a:bodyPr wrap="none" rtlCol="0">
            <a:spAutoFit/>
          </a:bodyPr>
          <a:lstStyle/>
          <a:p>
            <a:r>
              <a:rPr lang="en-US" sz="1400" dirty="0"/>
              <a:t>https://</a:t>
            </a:r>
            <a:r>
              <a:rPr lang="en-US" sz="1400" dirty="0" err="1"/>
              <a:t>github.com</a:t>
            </a:r>
            <a:r>
              <a:rPr lang="en-US" sz="1400" dirty="0"/>
              <a:t>/typescript-</a:t>
            </a:r>
            <a:r>
              <a:rPr lang="en-US" sz="1400" dirty="0" err="1"/>
              <a:t>eslint</a:t>
            </a:r>
            <a:r>
              <a:rPr lang="en-US" sz="1400" dirty="0"/>
              <a:t>/typescript-</a:t>
            </a:r>
            <a:r>
              <a:rPr lang="en-US" sz="1400" dirty="0" err="1"/>
              <a:t>eslint</a:t>
            </a:r>
            <a:r>
              <a:rPr lang="en-US" sz="1400" dirty="0"/>
              <a:t>/pull/6915</a:t>
            </a:r>
          </a:p>
        </p:txBody>
      </p:sp>
      <p:sp>
        <p:nvSpPr>
          <p:cNvPr id="34" name="TextBox 33">
            <a:extLst>
              <a:ext uri="{FF2B5EF4-FFF2-40B4-BE49-F238E27FC236}">
                <a16:creationId xmlns:a16="http://schemas.microsoft.com/office/drawing/2014/main" id="{DC4D5991-4DB9-3428-9CF2-E51C7129A041}"/>
              </a:ext>
            </a:extLst>
          </p:cNvPr>
          <p:cNvSpPr txBox="1"/>
          <p:nvPr/>
        </p:nvSpPr>
        <p:spPr>
          <a:xfrm>
            <a:off x="477078" y="4879751"/>
            <a:ext cx="11251096" cy="1661993"/>
          </a:xfrm>
          <a:prstGeom prst="rect">
            <a:avLst/>
          </a:prstGeom>
          <a:noFill/>
          <a:ln w="28575">
            <a:solidFill>
              <a:srgbClr val="0000EA"/>
            </a:solidFill>
          </a:ln>
        </p:spPr>
        <p:txBody>
          <a:bodyPr wrap="square">
            <a:spAutoFit/>
          </a:bodyPr>
          <a:lstStyle/>
          <a:p>
            <a:r>
              <a:rPr lang="en-GB" sz="2400" dirty="0">
                <a:effectLst/>
              </a:rPr>
              <a:t>In your </a:t>
            </a:r>
            <a:r>
              <a:rPr lang="en-GB" sz="2400" dirty="0"/>
              <a:t>team project y</a:t>
            </a:r>
            <a:r>
              <a:rPr lang="en-GB" sz="2400" dirty="0">
                <a:effectLst/>
              </a:rPr>
              <a:t>ou should define guidelines for projects’ contributions including AI-generated code, </a:t>
            </a:r>
          </a:p>
          <a:p>
            <a:pPr marL="342900" indent="-342900">
              <a:buFont typeface="Arial" panose="020B0604020202020204" pitchFamily="34" charset="0"/>
              <a:buChar char="•"/>
            </a:pPr>
            <a:r>
              <a:rPr lang="en-GB" dirty="0">
                <a:effectLst/>
              </a:rPr>
              <a:t>e.g., you may decide to only welcome AI-generated code from users that are</a:t>
            </a:r>
            <a:r>
              <a:rPr lang="en-GB" dirty="0"/>
              <a:t> </a:t>
            </a:r>
            <a:r>
              <a:rPr lang="en-GB" dirty="0">
                <a:effectLst/>
              </a:rPr>
              <a:t>confident in assessing the correctness of the contributed code.</a:t>
            </a:r>
          </a:p>
          <a:p>
            <a:pPr marL="342900" indent="-342900">
              <a:buFont typeface="Arial" panose="020B0604020202020204" pitchFamily="34" charset="0"/>
              <a:buChar char="•"/>
            </a:pPr>
            <a:r>
              <a:rPr lang="en-GB" dirty="0"/>
              <a:t>Conduct a thorough peer reviews on code suggested by LLMs</a:t>
            </a:r>
            <a:endParaRPr lang="en-GB" dirty="0">
              <a:effectLst/>
            </a:endParaRPr>
          </a:p>
        </p:txBody>
      </p:sp>
    </p:spTree>
    <p:extLst>
      <p:ext uri="{BB962C8B-B14F-4D97-AF65-F5344CB8AC3E}">
        <p14:creationId xmlns:p14="http://schemas.microsoft.com/office/powerpoint/2010/main" val="33122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a:t>
            </a:r>
          </a:p>
        </p:txBody>
      </p:sp>
      <p:sp>
        <p:nvSpPr>
          <p:cNvPr id="7" name="TextBox 6">
            <a:extLst>
              <a:ext uri="{FF2B5EF4-FFF2-40B4-BE49-F238E27FC236}">
                <a16:creationId xmlns:a16="http://schemas.microsoft.com/office/drawing/2014/main" id="{7DA55AD3-E626-1AEE-49E4-3B65D6D0FBCA}"/>
              </a:ext>
            </a:extLst>
          </p:cNvPr>
          <p:cNvSpPr txBox="1"/>
          <p:nvPr/>
        </p:nvSpPr>
        <p:spPr>
          <a:xfrm>
            <a:off x="715617" y="1522455"/>
            <a:ext cx="9501809" cy="646331"/>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0F0F0F"/>
                </a:solidFill>
                <a:latin typeface="Roboto" panose="02000000000000000000" pitchFamily="2" charset="0"/>
              </a:rPr>
              <a:t>W</a:t>
            </a:r>
            <a:r>
              <a:rPr lang="en-GB" b="0" i="0" dirty="0">
                <a:solidFill>
                  <a:srgbClr val="0F0F0F"/>
                </a:solidFill>
                <a:effectLst/>
                <a:latin typeface="Roboto" panose="02000000000000000000" pitchFamily="2" charset="0"/>
              </a:rPr>
              <a:t>hile large language models can generate fluent and coherent text on various topics and domains, they are also prone to just "make stuff up". Plausible sounding nonsense!</a:t>
            </a:r>
          </a:p>
        </p:txBody>
      </p:sp>
      <p:sp>
        <p:nvSpPr>
          <p:cNvPr id="9" name="TextBox 8">
            <a:extLst>
              <a:ext uri="{FF2B5EF4-FFF2-40B4-BE49-F238E27FC236}">
                <a16:creationId xmlns:a16="http://schemas.microsoft.com/office/drawing/2014/main" id="{D14BAD00-B5D6-1C8F-3B43-04D2A7B356D4}"/>
              </a:ext>
            </a:extLst>
          </p:cNvPr>
          <p:cNvSpPr txBox="1"/>
          <p:nvPr/>
        </p:nvSpPr>
        <p:spPr>
          <a:xfrm>
            <a:off x="636104" y="2994992"/>
            <a:ext cx="1152940" cy="523220"/>
          </a:xfrm>
          <a:prstGeom prst="rect">
            <a:avLst/>
          </a:prstGeom>
          <a:noFill/>
        </p:spPr>
        <p:txBody>
          <a:bodyPr wrap="square" rtlCol="0">
            <a:spAutoFit/>
          </a:bodyPr>
          <a:lstStyle/>
          <a:p>
            <a:r>
              <a:rPr lang="en-US" sz="2800" dirty="0"/>
              <a:t>What</a:t>
            </a:r>
          </a:p>
        </p:txBody>
      </p:sp>
      <p:sp>
        <p:nvSpPr>
          <p:cNvPr id="11" name="TextBox 10">
            <a:extLst>
              <a:ext uri="{FF2B5EF4-FFF2-40B4-BE49-F238E27FC236}">
                <a16:creationId xmlns:a16="http://schemas.microsoft.com/office/drawing/2014/main" id="{5A786545-2D60-4BE0-5959-AFC3AEB8B628}"/>
              </a:ext>
            </a:extLst>
          </p:cNvPr>
          <p:cNvSpPr txBox="1"/>
          <p:nvPr/>
        </p:nvSpPr>
        <p:spPr>
          <a:xfrm>
            <a:off x="4943060" y="3068984"/>
            <a:ext cx="1152940" cy="523220"/>
          </a:xfrm>
          <a:prstGeom prst="rect">
            <a:avLst/>
          </a:prstGeom>
          <a:noFill/>
        </p:spPr>
        <p:txBody>
          <a:bodyPr wrap="square" rtlCol="0">
            <a:spAutoFit/>
          </a:bodyPr>
          <a:lstStyle/>
          <a:p>
            <a:r>
              <a:rPr lang="en-US" sz="2800" dirty="0"/>
              <a:t>Why</a:t>
            </a:r>
          </a:p>
        </p:txBody>
      </p:sp>
      <p:sp>
        <p:nvSpPr>
          <p:cNvPr id="12" name="TextBox 11">
            <a:extLst>
              <a:ext uri="{FF2B5EF4-FFF2-40B4-BE49-F238E27FC236}">
                <a16:creationId xmlns:a16="http://schemas.microsoft.com/office/drawing/2014/main" id="{1556375C-ABB4-F113-073E-5375E30E9F3C}"/>
              </a:ext>
            </a:extLst>
          </p:cNvPr>
          <p:cNvSpPr txBox="1"/>
          <p:nvPr/>
        </p:nvSpPr>
        <p:spPr>
          <a:xfrm>
            <a:off x="8746432" y="3008245"/>
            <a:ext cx="1630019" cy="523220"/>
          </a:xfrm>
          <a:prstGeom prst="rect">
            <a:avLst/>
          </a:prstGeom>
          <a:noFill/>
        </p:spPr>
        <p:txBody>
          <a:bodyPr wrap="square" rtlCol="0">
            <a:spAutoFit/>
          </a:bodyPr>
          <a:lstStyle/>
          <a:p>
            <a:r>
              <a:rPr lang="en-US" sz="2800" dirty="0"/>
              <a:t>Minimize</a:t>
            </a:r>
          </a:p>
        </p:txBody>
      </p:sp>
      <p:sp>
        <p:nvSpPr>
          <p:cNvPr id="14" name="TextBox 13">
            <a:extLst>
              <a:ext uri="{FF2B5EF4-FFF2-40B4-BE49-F238E27FC236}">
                <a16:creationId xmlns:a16="http://schemas.microsoft.com/office/drawing/2014/main" id="{26B9032E-F21F-E397-DE8B-24199A80C012}"/>
              </a:ext>
            </a:extLst>
          </p:cNvPr>
          <p:cNvSpPr txBox="1"/>
          <p:nvPr/>
        </p:nvSpPr>
        <p:spPr>
          <a:xfrm>
            <a:off x="159027" y="3592204"/>
            <a:ext cx="2875721" cy="1384995"/>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Deviation from facts or contextual logic</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Minor inconsistences</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Completely fabricated</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Contradicting statements </a:t>
            </a:r>
            <a:endParaRPr lang="en-US" sz="1600" dirty="0"/>
          </a:p>
        </p:txBody>
      </p:sp>
      <p:sp>
        <p:nvSpPr>
          <p:cNvPr id="15" name="TextBox 14">
            <a:extLst>
              <a:ext uri="{FF2B5EF4-FFF2-40B4-BE49-F238E27FC236}">
                <a16:creationId xmlns:a16="http://schemas.microsoft.com/office/drawing/2014/main" id="{BB7DEAC0-7613-4023-F6D4-E6FE9810B8D3}"/>
              </a:ext>
            </a:extLst>
          </p:cNvPr>
          <p:cNvSpPr txBox="1"/>
          <p:nvPr/>
        </p:nvSpPr>
        <p:spPr>
          <a:xfrm>
            <a:off x="3389242" y="3592204"/>
            <a:ext cx="4260576" cy="2062103"/>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Data quality</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Trained on internet data</a:t>
            </a:r>
          </a:p>
          <a:p>
            <a:pPr marL="742950" lvl="1" indent="-285750">
              <a:buFont typeface="Arial" panose="020B0604020202020204" pitchFamily="34" charset="0"/>
              <a:buChar char="•"/>
            </a:pPr>
            <a:r>
              <a:rPr lang="en-GB" sz="1400" dirty="0">
                <a:solidFill>
                  <a:srgbClr val="0F0F0F"/>
                </a:solidFill>
                <a:latin typeface="Roboto" panose="02000000000000000000" pitchFamily="2" charset="0"/>
              </a:rPr>
              <a:t>E.g., Reddit and Wikipedia, right?</a:t>
            </a:r>
          </a:p>
          <a:p>
            <a:pPr marL="285750" indent="-285750">
              <a:buFont typeface="Arial" panose="020B0604020202020204" pitchFamily="34" charset="0"/>
              <a:buChar char="•"/>
            </a:pPr>
            <a:r>
              <a:rPr lang="en-GB" sz="1600" b="0" i="0" dirty="0">
                <a:effectLst/>
                <a:latin typeface="-apple-system"/>
              </a:rPr>
              <a:t>Semantically, LLMs have no idea what its saying. </a:t>
            </a:r>
          </a:p>
          <a:p>
            <a:pPr marL="742950" lvl="1" indent="-285750">
              <a:buFont typeface="Arial" panose="020B0604020202020204" pitchFamily="34" charset="0"/>
              <a:buChar char="•"/>
            </a:pPr>
            <a:r>
              <a:rPr lang="en-GB" sz="1600" dirty="0">
                <a:latin typeface="-apple-system"/>
              </a:rPr>
              <a:t>They are</a:t>
            </a:r>
            <a:r>
              <a:rPr lang="en-GB" sz="1600" b="0" i="0" dirty="0">
                <a:effectLst/>
                <a:latin typeface="-apple-system"/>
              </a:rPr>
              <a:t> just doing Math. </a:t>
            </a:r>
          </a:p>
          <a:p>
            <a:pPr marL="742950" lvl="1" indent="-285750">
              <a:buFont typeface="Arial" panose="020B0604020202020204" pitchFamily="34" charset="0"/>
              <a:buChar char="•"/>
            </a:pPr>
            <a:r>
              <a:rPr lang="en-GB" sz="1600" b="0" i="0" dirty="0">
                <a:effectLst/>
                <a:latin typeface="-apple-system"/>
              </a:rPr>
              <a:t>Factually, it can occasionally make errors</a:t>
            </a:r>
            <a:r>
              <a:rPr lang="en-GB" sz="1600" b="0" i="0" dirty="0">
                <a:solidFill>
                  <a:srgbClr val="0F0F0F"/>
                </a:solidFill>
                <a:effectLst/>
                <a:latin typeface="Roboto" panose="02000000000000000000" pitchFamily="2" charset="0"/>
              </a:rPr>
              <a:t>.</a:t>
            </a:r>
            <a:endParaRPr lang="en-US" sz="1600" dirty="0"/>
          </a:p>
        </p:txBody>
      </p:sp>
      <p:sp>
        <p:nvSpPr>
          <p:cNvPr id="16" name="TextBox 15">
            <a:extLst>
              <a:ext uri="{FF2B5EF4-FFF2-40B4-BE49-F238E27FC236}">
                <a16:creationId xmlns:a16="http://schemas.microsoft.com/office/drawing/2014/main" id="{7DCA6C57-2FE4-0ED0-77F4-F27E2AA72C0D}"/>
              </a:ext>
            </a:extLst>
          </p:cNvPr>
          <p:cNvSpPr txBox="1"/>
          <p:nvPr/>
        </p:nvSpPr>
        <p:spPr>
          <a:xfrm>
            <a:off x="8004312" y="3706251"/>
            <a:ext cx="3379305" cy="923330"/>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Clear and specific prompts</a:t>
            </a:r>
          </a:p>
          <a:p>
            <a:pPr marL="285750" indent="-285750">
              <a:buFont typeface="Arial" panose="020B0604020202020204" pitchFamily="34" charset="0"/>
              <a:buChar char="•"/>
            </a:pPr>
            <a:r>
              <a:rPr lang="en-GB" dirty="0"/>
              <a:t>Structured prompting</a:t>
            </a:r>
          </a:p>
          <a:p>
            <a:pPr marL="285750" indent="-285750">
              <a:buFont typeface="Arial" panose="020B0604020202020204" pitchFamily="34" charset="0"/>
              <a:buChar char="•"/>
            </a:pPr>
            <a:r>
              <a:rPr lang="en-GB" dirty="0"/>
              <a:t>Role-based prompting</a:t>
            </a:r>
          </a:p>
        </p:txBody>
      </p:sp>
    </p:spTree>
    <p:extLst>
      <p:ext uri="{BB962C8B-B14F-4D97-AF65-F5344CB8AC3E}">
        <p14:creationId xmlns:p14="http://schemas.microsoft.com/office/powerpoint/2010/main" val="338741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sp>
        <p:nvSpPr>
          <p:cNvPr id="6" name="TextBox 5">
            <a:extLst>
              <a:ext uri="{FF2B5EF4-FFF2-40B4-BE49-F238E27FC236}">
                <a16:creationId xmlns:a16="http://schemas.microsoft.com/office/drawing/2014/main" id="{A6BE68AB-26FA-3635-9371-1C139D1CF22D}"/>
              </a:ext>
            </a:extLst>
          </p:cNvPr>
          <p:cNvSpPr txBox="1"/>
          <p:nvPr/>
        </p:nvSpPr>
        <p:spPr>
          <a:xfrm>
            <a:off x="960890" y="6458875"/>
            <a:ext cx="5384801" cy="276999"/>
          </a:xfrm>
          <a:prstGeom prst="rect">
            <a:avLst/>
          </a:prstGeom>
          <a:noFill/>
        </p:spPr>
        <p:txBody>
          <a:bodyPr wrap="square">
            <a:spAutoFit/>
          </a:bodyPr>
          <a:lstStyle/>
          <a:p>
            <a:r>
              <a:rPr lang="en-US" sz="1200" dirty="0"/>
              <a:t>https://</a:t>
            </a:r>
            <a:r>
              <a:rPr lang="en-US" sz="1200" dirty="0" err="1"/>
              <a:t>github.com</a:t>
            </a:r>
            <a:r>
              <a:rPr lang="en-US" sz="1200" dirty="0"/>
              <a:t>/module-federation/module-federation-examples/issues/2942</a:t>
            </a:r>
          </a:p>
        </p:txBody>
      </p:sp>
      <p:pic>
        <p:nvPicPr>
          <p:cNvPr id="20" name="Picture 19" descr="A screenshot of a computer&#10;&#10;Description automatically generated">
            <a:extLst>
              <a:ext uri="{FF2B5EF4-FFF2-40B4-BE49-F238E27FC236}">
                <a16:creationId xmlns:a16="http://schemas.microsoft.com/office/drawing/2014/main" id="{FBFF2CF8-0974-81E8-466A-FB1C38EFC10A}"/>
              </a:ext>
            </a:extLst>
          </p:cNvPr>
          <p:cNvPicPr>
            <a:picLocks noChangeAspect="1"/>
          </p:cNvPicPr>
          <p:nvPr/>
        </p:nvPicPr>
        <p:blipFill rotWithShape="1">
          <a:blip r:embed="rId2"/>
          <a:srcRect b="7848"/>
          <a:stretch/>
        </p:blipFill>
        <p:spPr>
          <a:xfrm>
            <a:off x="561747" y="1101448"/>
            <a:ext cx="6183086" cy="2843091"/>
          </a:xfrm>
          <a:prstGeom prst="rect">
            <a:avLst/>
          </a:prstGeom>
          <a:ln>
            <a:solidFill>
              <a:schemeClr val="bg1">
                <a:lumMod val="65000"/>
              </a:schemeClr>
            </a:solidFill>
          </a:ln>
        </p:spPr>
      </p:pic>
      <p:pic>
        <p:nvPicPr>
          <p:cNvPr id="22" name="Picture 21" descr="A screenshot of a computer&#10;&#10;Description automatically generated">
            <a:extLst>
              <a:ext uri="{FF2B5EF4-FFF2-40B4-BE49-F238E27FC236}">
                <a16:creationId xmlns:a16="http://schemas.microsoft.com/office/drawing/2014/main" id="{5501AD58-77E4-14C7-5578-777AE617EF5D}"/>
              </a:ext>
            </a:extLst>
          </p:cNvPr>
          <p:cNvPicPr>
            <a:picLocks noChangeAspect="1"/>
          </p:cNvPicPr>
          <p:nvPr/>
        </p:nvPicPr>
        <p:blipFill>
          <a:blip r:embed="rId3"/>
          <a:stretch>
            <a:fillRect/>
          </a:stretch>
        </p:blipFill>
        <p:spPr>
          <a:xfrm>
            <a:off x="329065" y="4214313"/>
            <a:ext cx="6648450" cy="2244562"/>
          </a:xfrm>
          <a:prstGeom prst="rect">
            <a:avLst/>
          </a:prstGeom>
          <a:ln>
            <a:solidFill>
              <a:schemeClr val="bg1">
                <a:lumMod val="65000"/>
              </a:schemeClr>
            </a:solidFill>
          </a:ln>
        </p:spPr>
      </p:pic>
      <p:sp>
        <p:nvSpPr>
          <p:cNvPr id="26" name="TextBox 25">
            <a:extLst>
              <a:ext uri="{FF2B5EF4-FFF2-40B4-BE49-F238E27FC236}">
                <a16:creationId xmlns:a16="http://schemas.microsoft.com/office/drawing/2014/main" id="{35FA9920-7FBF-41F8-0E0E-1A981C6706E0}"/>
              </a:ext>
            </a:extLst>
          </p:cNvPr>
          <p:cNvSpPr txBox="1"/>
          <p:nvPr/>
        </p:nvSpPr>
        <p:spPr>
          <a:xfrm>
            <a:off x="7219788" y="1974122"/>
            <a:ext cx="4595975" cy="1477328"/>
          </a:xfrm>
          <a:prstGeom prst="rect">
            <a:avLst/>
          </a:prstGeom>
          <a:noFill/>
          <a:ln w="28575">
            <a:solidFill>
              <a:srgbClr val="C00000"/>
            </a:solidFill>
          </a:ln>
        </p:spPr>
        <p:txBody>
          <a:bodyPr wrap="square">
            <a:spAutoFit/>
          </a:bodyPr>
          <a:lstStyle/>
          <a:p>
            <a:r>
              <a:rPr lang="en-GB" b="0" i="0" dirty="0">
                <a:solidFill>
                  <a:srgbClr val="000000"/>
                </a:solidFill>
                <a:effectLst/>
              </a:rPr>
              <a:t>In modern development, </a:t>
            </a:r>
            <a:r>
              <a:rPr lang="en-GB" b="0" i="0" dirty="0" err="1">
                <a:solidFill>
                  <a:srgbClr val="000000"/>
                </a:solidFill>
                <a:effectLst/>
              </a:rPr>
              <a:t>ChatGPT's</a:t>
            </a:r>
            <a:r>
              <a:rPr lang="en-GB" b="0" i="0" dirty="0">
                <a:solidFill>
                  <a:srgbClr val="000000"/>
                </a:solidFill>
                <a:effectLst/>
              </a:rPr>
              <a:t> pre-2021 training restricts its understanding, resulting in speculative or inaccurate responses ("hallucinations") regarding newer technologies like </a:t>
            </a:r>
            <a:r>
              <a:rPr lang="en-GB" b="1" i="0" dirty="0">
                <a:solidFill>
                  <a:srgbClr val="000000"/>
                </a:solidFill>
                <a:effectLst/>
              </a:rPr>
              <a:t>Module Federation</a:t>
            </a:r>
            <a:r>
              <a:rPr lang="en-GB" b="0" i="0" dirty="0">
                <a:solidFill>
                  <a:srgbClr val="000000"/>
                </a:solidFill>
                <a:effectLst/>
              </a:rPr>
              <a:t>.</a:t>
            </a:r>
          </a:p>
        </p:txBody>
      </p:sp>
      <p:grpSp>
        <p:nvGrpSpPr>
          <p:cNvPr id="27" name="Group 26">
            <a:extLst>
              <a:ext uri="{FF2B5EF4-FFF2-40B4-BE49-F238E27FC236}">
                <a16:creationId xmlns:a16="http://schemas.microsoft.com/office/drawing/2014/main" id="{610A2CFB-2117-B324-07A2-6EA53E5A1AA3}"/>
              </a:ext>
            </a:extLst>
          </p:cNvPr>
          <p:cNvGrpSpPr/>
          <p:nvPr/>
        </p:nvGrpSpPr>
        <p:grpSpPr>
          <a:xfrm>
            <a:off x="443612" y="1453415"/>
            <a:ext cx="4426770" cy="3051208"/>
            <a:chOff x="314344" y="1568969"/>
            <a:chExt cx="4426770" cy="3051208"/>
          </a:xfrm>
        </p:grpSpPr>
        <p:sp>
          <p:nvSpPr>
            <p:cNvPr id="28" name="Rounded Rectangle 27">
              <a:extLst>
                <a:ext uri="{FF2B5EF4-FFF2-40B4-BE49-F238E27FC236}">
                  <a16:creationId xmlns:a16="http://schemas.microsoft.com/office/drawing/2014/main" id="{F03F7DEE-FC3E-8405-6EC1-417F846410EE}"/>
                </a:ext>
              </a:extLst>
            </p:cNvPr>
            <p:cNvSpPr/>
            <p:nvPr/>
          </p:nvSpPr>
          <p:spPr>
            <a:xfrm>
              <a:off x="1122871" y="1568969"/>
              <a:ext cx="3618243" cy="17325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98C6F52-FFE8-D210-E140-F1EC157AF2B2}"/>
                </a:ext>
              </a:extLst>
            </p:cNvPr>
            <p:cNvSpPr/>
            <p:nvPr/>
          </p:nvSpPr>
          <p:spPr>
            <a:xfrm>
              <a:off x="314344" y="4429469"/>
              <a:ext cx="2261087" cy="19070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64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grpSp>
        <p:nvGrpSpPr>
          <p:cNvPr id="23" name="Group 22">
            <a:extLst>
              <a:ext uri="{FF2B5EF4-FFF2-40B4-BE49-F238E27FC236}">
                <a16:creationId xmlns:a16="http://schemas.microsoft.com/office/drawing/2014/main" id="{F38AA635-C701-7F46-A716-6163BEF3C54C}"/>
              </a:ext>
            </a:extLst>
          </p:cNvPr>
          <p:cNvGrpSpPr/>
          <p:nvPr/>
        </p:nvGrpSpPr>
        <p:grpSpPr>
          <a:xfrm>
            <a:off x="460828" y="6263226"/>
            <a:ext cx="5036459" cy="277002"/>
            <a:chOff x="460828" y="6263226"/>
            <a:chExt cx="5036459" cy="277002"/>
          </a:xfrm>
        </p:grpSpPr>
        <p:sp>
          <p:nvSpPr>
            <p:cNvPr id="6" name="TextBox 5">
              <a:extLst>
                <a:ext uri="{FF2B5EF4-FFF2-40B4-BE49-F238E27FC236}">
                  <a16:creationId xmlns:a16="http://schemas.microsoft.com/office/drawing/2014/main" id="{A6BE68AB-26FA-3635-9371-1C139D1CF22D}"/>
                </a:ext>
              </a:extLst>
            </p:cNvPr>
            <p:cNvSpPr txBox="1"/>
            <p:nvPr/>
          </p:nvSpPr>
          <p:spPr>
            <a:xfrm>
              <a:off x="460828" y="6263229"/>
              <a:ext cx="503645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kohya</a:t>
              </a:r>
              <a:r>
                <a:rPr lang="en-US" sz="1200" dirty="0"/>
                <a:t>-ss/</a:t>
              </a:r>
              <a:r>
                <a:rPr lang="en-US" sz="1200" dirty="0" err="1"/>
                <a:t>sd</a:t>
              </a:r>
              <a:r>
                <a:rPr lang="en-US" sz="1200" dirty="0"/>
                <a:t>-</a:t>
              </a:r>
              <a:r>
                <a:rPr lang="en-US" sz="1200" dirty="0" err="1"/>
                <a:t>webui</a:t>
              </a:r>
              <a:r>
                <a:rPr lang="en-US" sz="1200" dirty="0"/>
                <a:t>-additional-networks/issues/43</a:t>
              </a:r>
            </a:p>
          </p:txBody>
        </p:sp>
        <p:sp>
          <p:nvSpPr>
            <p:cNvPr id="13" name="Rounded Rectangle 12">
              <a:extLst>
                <a:ext uri="{FF2B5EF4-FFF2-40B4-BE49-F238E27FC236}">
                  <a16:creationId xmlns:a16="http://schemas.microsoft.com/office/drawing/2014/main" id="{3F8AC7B0-293C-775F-3D6B-FF803B2B07DF}"/>
                </a:ext>
              </a:extLst>
            </p:cNvPr>
            <p:cNvSpPr/>
            <p:nvPr/>
          </p:nvSpPr>
          <p:spPr>
            <a:xfrm>
              <a:off x="4256314" y="6263226"/>
              <a:ext cx="653143" cy="27699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D49A534-1B6D-F335-B956-9F563856E284}"/>
              </a:ext>
            </a:extLst>
          </p:cNvPr>
          <p:cNvGrpSpPr/>
          <p:nvPr/>
        </p:nvGrpSpPr>
        <p:grpSpPr>
          <a:xfrm>
            <a:off x="246969" y="1465415"/>
            <a:ext cx="5571197" cy="4349595"/>
            <a:chOff x="246969" y="1679734"/>
            <a:chExt cx="5571197" cy="4349595"/>
          </a:xfrm>
        </p:grpSpPr>
        <p:pic>
          <p:nvPicPr>
            <p:cNvPr id="4" name="Picture 3" descr="A screenshot of a computer error&#10;&#10;Description automatically generated">
              <a:extLst>
                <a:ext uri="{FF2B5EF4-FFF2-40B4-BE49-F238E27FC236}">
                  <a16:creationId xmlns:a16="http://schemas.microsoft.com/office/drawing/2014/main" id="{1000143E-FD11-B0AD-4B81-1FC19BCD9420}"/>
                </a:ext>
              </a:extLst>
            </p:cNvPr>
            <p:cNvPicPr>
              <a:picLocks noChangeAspect="1"/>
            </p:cNvPicPr>
            <p:nvPr/>
          </p:nvPicPr>
          <p:blipFill rotWithShape="1">
            <a:blip r:embed="rId3"/>
            <a:srcRect l="6591" t="22654" b="25525"/>
            <a:stretch/>
          </p:blipFill>
          <p:spPr>
            <a:xfrm>
              <a:off x="246969" y="1679734"/>
              <a:ext cx="5543456" cy="2306483"/>
            </a:xfrm>
            <a:prstGeom prst="rect">
              <a:avLst/>
            </a:prstGeom>
            <a:ln>
              <a:solidFill>
                <a:schemeClr val="bg1">
                  <a:lumMod val="65000"/>
                </a:schemeClr>
              </a:solidFill>
            </a:ln>
          </p:spPr>
        </p:pic>
        <p:pic>
          <p:nvPicPr>
            <p:cNvPr id="15" name="Picture 14" descr="A screenshot of a computer&#10;&#10;Description automatically generated">
              <a:extLst>
                <a:ext uri="{FF2B5EF4-FFF2-40B4-BE49-F238E27FC236}">
                  <a16:creationId xmlns:a16="http://schemas.microsoft.com/office/drawing/2014/main" id="{9FB4D1B2-AD32-FF11-B112-FBCC9DC562C1}"/>
                </a:ext>
              </a:extLst>
            </p:cNvPr>
            <p:cNvPicPr>
              <a:picLocks noChangeAspect="1"/>
            </p:cNvPicPr>
            <p:nvPr/>
          </p:nvPicPr>
          <p:blipFill>
            <a:blip r:embed="rId4"/>
            <a:stretch>
              <a:fillRect/>
            </a:stretch>
          </p:blipFill>
          <p:spPr>
            <a:xfrm>
              <a:off x="246969" y="4648747"/>
              <a:ext cx="5571197" cy="1380582"/>
            </a:xfrm>
            <a:prstGeom prst="rect">
              <a:avLst/>
            </a:prstGeom>
            <a:ln>
              <a:solidFill>
                <a:schemeClr val="bg1">
                  <a:lumMod val="65000"/>
                </a:schemeClr>
              </a:solidFill>
            </a:ln>
          </p:spPr>
        </p:pic>
      </p:grpSp>
      <p:grpSp>
        <p:nvGrpSpPr>
          <p:cNvPr id="21" name="Group 20">
            <a:extLst>
              <a:ext uri="{FF2B5EF4-FFF2-40B4-BE49-F238E27FC236}">
                <a16:creationId xmlns:a16="http://schemas.microsoft.com/office/drawing/2014/main" id="{FE2538B0-81D1-CFB5-5309-0E317E5A20CE}"/>
              </a:ext>
            </a:extLst>
          </p:cNvPr>
          <p:cNvGrpSpPr/>
          <p:nvPr/>
        </p:nvGrpSpPr>
        <p:grpSpPr>
          <a:xfrm>
            <a:off x="246969" y="1486776"/>
            <a:ext cx="2581956" cy="3189667"/>
            <a:chOff x="246969" y="1486776"/>
            <a:chExt cx="2581956" cy="3189667"/>
          </a:xfrm>
        </p:grpSpPr>
        <p:sp>
          <p:nvSpPr>
            <p:cNvPr id="7" name="Rounded Rectangle 6">
              <a:extLst>
                <a:ext uri="{FF2B5EF4-FFF2-40B4-BE49-F238E27FC236}">
                  <a16:creationId xmlns:a16="http://schemas.microsoft.com/office/drawing/2014/main" id="{CA255A1D-8795-8F8B-6D87-BB4217F07A38}"/>
                </a:ext>
              </a:extLst>
            </p:cNvPr>
            <p:cNvSpPr/>
            <p:nvPr/>
          </p:nvSpPr>
          <p:spPr>
            <a:xfrm>
              <a:off x="246969" y="1486776"/>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EDF2A64-289A-C37C-34D0-E2BB9D0A2AE4}"/>
                </a:ext>
              </a:extLst>
            </p:cNvPr>
            <p:cNvSpPr/>
            <p:nvPr/>
          </p:nvSpPr>
          <p:spPr>
            <a:xfrm>
              <a:off x="246969" y="4448719"/>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EE7A9C5-AD56-93D7-710E-671F6C642646}"/>
              </a:ext>
            </a:extLst>
          </p:cNvPr>
          <p:cNvSpPr txBox="1"/>
          <p:nvPr/>
        </p:nvSpPr>
        <p:spPr>
          <a:xfrm>
            <a:off x="6095998" y="1674674"/>
            <a:ext cx="5942919" cy="1754326"/>
          </a:xfrm>
          <a:prstGeom prst="rect">
            <a:avLst/>
          </a:prstGeom>
          <a:noFill/>
          <a:ln w="28575">
            <a:solidFill>
              <a:srgbClr val="C00000"/>
            </a:solidFill>
          </a:ln>
        </p:spPr>
        <p:txBody>
          <a:bodyPr wrap="square">
            <a:spAutoFit/>
          </a:bodyPr>
          <a:lstStyle/>
          <a:p>
            <a:r>
              <a:rPr lang="en-US" dirty="0" err="1"/>
              <a:t>ChatGPT</a:t>
            </a:r>
            <a:r>
              <a:rPr lang="en-US" dirty="0"/>
              <a:t> hallucinated in this context because it lacks real-time awareness and understanding of the specific problem being discussed. The suggestions were based on general patterns or associations it learned from its training data, rather than a precise understanding of the developers' current task or the relevance of the library to the issue at hand.</a:t>
            </a:r>
          </a:p>
        </p:txBody>
      </p:sp>
      <p:sp>
        <p:nvSpPr>
          <p:cNvPr id="20" name="TextBox 19">
            <a:extLst>
              <a:ext uri="{FF2B5EF4-FFF2-40B4-BE49-F238E27FC236}">
                <a16:creationId xmlns:a16="http://schemas.microsoft.com/office/drawing/2014/main" id="{D70BB87C-0C33-820F-FC30-1FD0EC58CA28}"/>
              </a:ext>
            </a:extLst>
          </p:cNvPr>
          <p:cNvSpPr txBox="1"/>
          <p:nvPr/>
        </p:nvSpPr>
        <p:spPr>
          <a:xfrm>
            <a:off x="6095997" y="4247556"/>
            <a:ext cx="5942919" cy="1754326"/>
          </a:xfrm>
          <a:prstGeom prst="rect">
            <a:avLst/>
          </a:prstGeom>
          <a:noFill/>
          <a:ln w="28575">
            <a:solidFill>
              <a:srgbClr val="C00000"/>
            </a:solidFill>
          </a:ln>
        </p:spPr>
        <p:txBody>
          <a:bodyPr wrap="square">
            <a:spAutoFit/>
          </a:bodyPr>
          <a:lstStyle/>
          <a:p>
            <a:pPr algn="l"/>
            <a:r>
              <a:rPr lang="en-GB" b="0" i="0" dirty="0">
                <a:effectLst/>
              </a:rPr>
              <a:t>Developers should avoid relying solely on </a:t>
            </a:r>
            <a:r>
              <a:rPr lang="en-GB" b="0" i="0" dirty="0" err="1">
                <a:effectLst/>
              </a:rPr>
              <a:t>ChatGPT</a:t>
            </a:r>
            <a:r>
              <a:rPr lang="en-GB" b="0" i="0" dirty="0">
                <a:effectLst/>
              </a:rPr>
              <a:t> for guidance on cutting-edge or domain-specific topics beyond its training data, especially in rapidly evolving fields like software development. Instead, they should verify </a:t>
            </a:r>
            <a:r>
              <a:rPr lang="en-GB" b="0" i="0" dirty="0" err="1">
                <a:effectLst/>
              </a:rPr>
              <a:t>ChatGPT's</a:t>
            </a:r>
            <a:r>
              <a:rPr lang="en-GB" b="0" i="0" dirty="0">
                <a:effectLst/>
              </a:rPr>
              <a:t> suggestions with up-to-date sources or with domain experts to ensure accuracy and relevance.</a:t>
            </a:r>
          </a:p>
        </p:txBody>
      </p:sp>
      <p:sp>
        <p:nvSpPr>
          <p:cNvPr id="24" name="Rounded Rectangle 23">
            <a:extLst>
              <a:ext uri="{FF2B5EF4-FFF2-40B4-BE49-F238E27FC236}">
                <a16:creationId xmlns:a16="http://schemas.microsoft.com/office/drawing/2014/main" id="{1B970657-63BD-444C-4A9C-AAC655B0F50D}"/>
              </a:ext>
            </a:extLst>
          </p:cNvPr>
          <p:cNvSpPr/>
          <p:nvPr/>
        </p:nvSpPr>
        <p:spPr>
          <a:xfrm>
            <a:off x="6095996" y="6189044"/>
            <a:ext cx="5942919" cy="481263"/>
          </a:xfrm>
          <a:prstGeom prst="roundRect">
            <a:avLst/>
          </a:prstGeom>
          <a:noFill/>
          <a:ln w="28575">
            <a:solidFill>
              <a:srgbClr val="1783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These are the kind of collaborations your teams should be involved in to address </a:t>
            </a:r>
            <a:r>
              <a:rPr lang="en-US" sz="1600" dirty="0" err="1">
                <a:solidFill>
                  <a:schemeClr val="tx1"/>
                </a:solidFill>
              </a:rPr>
              <a:t>ChatGPT’s</a:t>
            </a:r>
            <a:r>
              <a:rPr lang="en-US" sz="1600" dirty="0">
                <a:solidFill>
                  <a:schemeClr val="tx1"/>
                </a:solidFill>
              </a:rPr>
              <a:t> hallucinations</a:t>
            </a:r>
          </a:p>
        </p:txBody>
      </p:sp>
    </p:spTree>
    <p:extLst>
      <p:ext uri="{BB962C8B-B14F-4D97-AF65-F5344CB8AC3E}">
        <p14:creationId xmlns:p14="http://schemas.microsoft.com/office/powerpoint/2010/main" val="189324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23ED674-7AB9-1FE1-100C-A79CD22C3E91}"/>
              </a:ext>
            </a:extLst>
          </p:cNvPr>
          <p:cNvGrpSpPr/>
          <p:nvPr/>
        </p:nvGrpSpPr>
        <p:grpSpPr>
          <a:xfrm>
            <a:off x="4934022" y="1585925"/>
            <a:ext cx="2550439" cy="1726032"/>
            <a:chOff x="4778013" y="590584"/>
            <a:chExt cx="2550439" cy="1726032"/>
          </a:xfrm>
        </p:grpSpPr>
        <p:grpSp>
          <p:nvGrpSpPr>
            <p:cNvPr id="10" name="Group 9">
              <a:extLst>
                <a:ext uri="{FF2B5EF4-FFF2-40B4-BE49-F238E27FC236}">
                  <a16:creationId xmlns:a16="http://schemas.microsoft.com/office/drawing/2014/main" id="{D5AF0BE4-A582-36FE-3BE9-F605336898D9}"/>
                </a:ext>
              </a:extLst>
            </p:cNvPr>
            <p:cNvGrpSpPr/>
            <p:nvPr/>
          </p:nvGrpSpPr>
          <p:grpSpPr>
            <a:xfrm>
              <a:off x="4778013" y="590584"/>
              <a:ext cx="2379942" cy="1725701"/>
              <a:chOff x="4433457" y="1027906"/>
              <a:chExt cx="2379942" cy="1725701"/>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433457" y="1243214"/>
                <a:ext cx="1360003" cy="15103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tGPT Logo and symbol, meaning, history, PNG, brand">
                <a:extLst>
                  <a:ext uri="{FF2B5EF4-FFF2-40B4-BE49-F238E27FC236}">
                    <a16:creationId xmlns:a16="http://schemas.microsoft.com/office/drawing/2014/main" id="{5D782860-EF60-9ED1-C0B3-A847C26EAB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5858184" y="1027906"/>
                <a:ext cx="955215" cy="96991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3CD2F09-7085-FA6B-CB0A-D8F1BB41BDED}"/>
                </a:ext>
              </a:extLst>
            </p:cNvPr>
            <p:cNvSpPr txBox="1"/>
            <p:nvPr/>
          </p:nvSpPr>
          <p:spPr>
            <a:xfrm>
              <a:off x="5458014" y="1854951"/>
              <a:ext cx="1870438" cy="461665"/>
            </a:xfrm>
            <a:prstGeom prst="rect">
              <a:avLst/>
            </a:prstGeom>
            <a:noFill/>
          </p:spPr>
          <p:txBody>
            <a:bodyPr wrap="square" rtlCol="0">
              <a:spAutoFit/>
            </a:bodyPr>
            <a:lstStyle/>
            <a:p>
              <a:r>
                <a:rPr lang="en-US" sz="2400" dirty="0"/>
                <a:t>Cooled down</a:t>
              </a:r>
            </a:p>
          </p:txBody>
        </p:sp>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Minimize</a:t>
            </a:r>
          </a:p>
        </p:txBody>
      </p:sp>
      <p:sp>
        <p:nvSpPr>
          <p:cNvPr id="5" name="TextBox 4">
            <a:extLst>
              <a:ext uri="{FF2B5EF4-FFF2-40B4-BE49-F238E27FC236}">
                <a16:creationId xmlns:a16="http://schemas.microsoft.com/office/drawing/2014/main" id="{CF513948-617E-8A9F-0DC1-BC92891645AE}"/>
              </a:ext>
            </a:extLst>
          </p:cNvPr>
          <p:cNvSpPr txBox="1"/>
          <p:nvPr/>
        </p:nvSpPr>
        <p:spPr>
          <a:xfrm>
            <a:off x="1019176" y="1718016"/>
            <a:ext cx="10334624" cy="4524315"/>
          </a:xfrm>
          <a:prstGeom prst="rect">
            <a:avLst/>
          </a:prstGeom>
          <a:noFill/>
          <a:ln w="28575">
            <a:solidFill>
              <a:srgbClr val="0000EA"/>
            </a:solidFill>
          </a:ln>
        </p:spPr>
        <p:txBody>
          <a:bodyPr wrap="square">
            <a:spAutoFit/>
          </a:bodyPr>
          <a:lstStyle/>
          <a:p>
            <a:r>
              <a:rPr lang="en-US" sz="2400" dirty="0"/>
              <a:t>You are a senior software engineer tasked with {specific task}. You will be provided with {relevant details}, including the source code of {related files}. Your objective is to {describe the task in detail}.</a:t>
            </a:r>
          </a:p>
          <a:p>
            <a:endParaRPr lang="en-US" sz="2400" dirty="0"/>
          </a:p>
          <a:p>
            <a:r>
              <a:rPr lang="en-GB" sz="2400" b="1" i="0" dirty="0">
                <a:solidFill>
                  <a:srgbClr val="0D0D0D"/>
                </a:solidFill>
                <a:effectLst/>
              </a:rPr>
              <a:t>Project Description</a:t>
            </a:r>
            <a:r>
              <a:rPr lang="en-GB" sz="2400" b="0" i="0" dirty="0">
                <a:solidFill>
                  <a:srgbClr val="0D0D0D"/>
                </a:solidFill>
                <a:effectLst/>
              </a:rPr>
              <a:t>: {Provide a brief overview of the project and its context} </a:t>
            </a:r>
          </a:p>
          <a:p>
            <a:r>
              <a:rPr lang="en-GB" sz="2400" b="1" i="0" dirty="0">
                <a:solidFill>
                  <a:srgbClr val="0D0D0D"/>
                </a:solidFill>
                <a:effectLst/>
              </a:rPr>
              <a:t>Issue Description</a:t>
            </a:r>
            <a:r>
              <a:rPr lang="en-GB" sz="2400" b="0" i="0" dirty="0">
                <a:solidFill>
                  <a:srgbClr val="0D0D0D"/>
                </a:solidFill>
                <a:effectLst/>
              </a:rPr>
              <a:t>: {Describe the specific problem or task you need to address} </a:t>
            </a:r>
          </a:p>
          <a:p>
            <a:r>
              <a:rPr lang="en-GB" sz="2400" b="0" i="0" dirty="0">
                <a:solidFill>
                  <a:srgbClr val="0D0D0D"/>
                </a:solidFill>
                <a:effectLst/>
              </a:rPr>
              <a:t>{</a:t>
            </a:r>
            <a:r>
              <a:rPr lang="en-GB" sz="2400" b="1" i="0" dirty="0">
                <a:solidFill>
                  <a:srgbClr val="0D0D0D"/>
                </a:solidFill>
                <a:effectLst/>
              </a:rPr>
              <a:t>Source Code</a:t>
            </a:r>
            <a:r>
              <a:rPr lang="en-GB" sz="2400" b="0" i="0" dirty="0">
                <a:solidFill>
                  <a:srgbClr val="0D0D0D"/>
                </a:solidFill>
                <a:effectLst/>
              </a:rPr>
              <a:t>: Include any relevant code snippets or files}</a:t>
            </a:r>
          </a:p>
          <a:p>
            <a:endParaRPr lang="en-GB" sz="2400" dirty="0">
              <a:solidFill>
                <a:srgbClr val="0D0D0D"/>
              </a:solidFill>
            </a:endParaRPr>
          </a:p>
          <a:p>
            <a:pPr algn="l"/>
            <a:r>
              <a:rPr lang="en-GB" sz="2400" b="0" i="0" dirty="0">
                <a:solidFill>
                  <a:srgbClr val="0D0D0D"/>
                </a:solidFill>
                <a:effectLst/>
              </a:rPr>
              <a:t>Please address the task based on your expertise and understanding, ensuring that the solution is robust and well-documented. Provide the updated source code along with detailed comments explaining your approach and any modifications made.</a:t>
            </a:r>
          </a:p>
        </p:txBody>
      </p:sp>
      <p:sp>
        <p:nvSpPr>
          <p:cNvPr id="8" name="TextBox 7">
            <a:extLst>
              <a:ext uri="{FF2B5EF4-FFF2-40B4-BE49-F238E27FC236}">
                <a16:creationId xmlns:a16="http://schemas.microsoft.com/office/drawing/2014/main" id="{DC0B914C-E693-D28E-F717-DACAF12129E2}"/>
              </a:ext>
            </a:extLst>
          </p:cNvPr>
          <p:cNvSpPr txBox="1"/>
          <p:nvPr/>
        </p:nvSpPr>
        <p:spPr>
          <a:xfrm>
            <a:off x="1900236" y="1124857"/>
            <a:ext cx="6729413" cy="584775"/>
          </a:xfrm>
          <a:prstGeom prst="rect">
            <a:avLst/>
          </a:prstGeom>
          <a:noFill/>
        </p:spPr>
        <p:txBody>
          <a:bodyPr wrap="square" rtlCol="0">
            <a:spAutoFit/>
          </a:bodyPr>
          <a:lstStyle/>
          <a:p>
            <a:r>
              <a:rPr lang="en-US" sz="3200" dirty="0"/>
              <a:t>Structured or Role-based Prompting</a:t>
            </a:r>
          </a:p>
        </p:txBody>
      </p:sp>
    </p:spTree>
    <p:extLst>
      <p:ext uri="{BB962C8B-B14F-4D97-AF65-F5344CB8AC3E}">
        <p14:creationId xmlns:p14="http://schemas.microsoft.com/office/powerpoint/2010/main" val="173252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Minimize</a:t>
            </a:r>
          </a:p>
        </p:txBody>
      </p:sp>
      <p:sp>
        <p:nvSpPr>
          <p:cNvPr id="5" name="TextBox 4">
            <a:extLst>
              <a:ext uri="{FF2B5EF4-FFF2-40B4-BE49-F238E27FC236}">
                <a16:creationId xmlns:a16="http://schemas.microsoft.com/office/drawing/2014/main" id="{CF513948-617E-8A9F-0DC1-BC92891645AE}"/>
              </a:ext>
            </a:extLst>
          </p:cNvPr>
          <p:cNvSpPr txBox="1"/>
          <p:nvPr/>
        </p:nvSpPr>
        <p:spPr>
          <a:xfrm>
            <a:off x="657225" y="1718016"/>
            <a:ext cx="11029950" cy="4278094"/>
          </a:xfrm>
          <a:prstGeom prst="rect">
            <a:avLst/>
          </a:prstGeom>
          <a:noFill/>
          <a:ln w="28575">
            <a:solidFill>
              <a:srgbClr val="0000EA"/>
            </a:solidFill>
          </a:ln>
        </p:spPr>
        <p:txBody>
          <a:bodyPr wrap="square">
            <a:spAutoFit/>
          </a:bodyPr>
          <a:lstStyle/>
          <a:p>
            <a:r>
              <a:rPr lang="en-GB" sz="1600" b="0" i="0" dirty="0">
                <a:solidFill>
                  <a:srgbClr val="0D0D0D"/>
                </a:solidFill>
                <a:effectLst/>
              </a:rPr>
              <a:t>You are a senior software engineer tasked with optimizing the performance of a web application. You will be provided with the relevant codebase, including the source files for the frontend and backend components. Your objective is to identify and implement optimizations to enhance the application's speed and efficiency.</a:t>
            </a:r>
          </a:p>
          <a:p>
            <a:endParaRPr lang="en-GB" sz="1600" dirty="0">
              <a:solidFill>
                <a:srgbClr val="0D0D0D"/>
              </a:solidFill>
            </a:endParaRPr>
          </a:p>
          <a:p>
            <a:r>
              <a:rPr lang="en-GB" sz="1600" b="1" i="0" dirty="0">
                <a:solidFill>
                  <a:srgbClr val="0D0D0D"/>
                </a:solidFill>
                <a:effectLst/>
              </a:rPr>
              <a:t>Project Description</a:t>
            </a:r>
            <a:r>
              <a:rPr lang="en-GB" sz="1600" b="0" i="0" dirty="0">
                <a:solidFill>
                  <a:srgbClr val="0D0D0D"/>
                </a:solidFill>
                <a:effectLst/>
              </a:rPr>
              <a:t>: The web application is an e-commerce platform built with React for the frontend and Node.js for the backend. It allows users to browse products, add them to cart, and proceed to checkout. The application is experiencing slow load times and occasional server timeouts during peak traffic hours.</a:t>
            </a:r>
          </a:p>
          <a:p>
            <a:endParaRPr lang="en-GB" sz="1600" dirty="0">
              <a:solidFill>
                <a:srgbClr val="0D0D0D"/>
              </a:solidFill>
            </a:endParaRPr>
          </a:p>
          <a:p>
            <a:r>
              <a:rPr lang="en-GB" sz="1600" b="1" i="0" dirty="0">
                <a:solidFill>
                  <a:srgbClr val="0D0D0D"/>
                </a:solidFill>
                <a:effectLst/>
              </a:rPr>
              <a:t>Issue Description</a:t>
            </a:r>
            <a:r>
              <a:rPr lang="en-GB" sz="1600" b="0" i="0" dirty="0">
                <a:solidFill>
                  <a:srgbClr val="0D0D0D"/>
                </a:solidFill>
                <a:effectLst/>
              </a:rPr>
              <a:t>: The main performance bottlenecks are observed during database queries and rendering of large product </a:t>
            </a:r>
            <a:r>
              <a:rPr lang="en-GB" sz="1600" b="0" i="0" dirty="0" err="1">
                <a:solidFill>
                  <a:srgbClr val="0D0D0D"/>
                </a:solidFill>
                <a:effectLst/>
              </a:rPr>
              <a:t>catalogs</a:t>
            </a:r>
            <a:r>
              <a:rPr lang="en-GB" sz="1600" b="0" i="0" dirty="0">
                <a:solidFill>
                  <a:srgbClr val="0D0D0D"/>
                </a:solidFill>
                <a:effectLst/>
              </a:rPr>
              <a:t>. Additionally, some API endpoints are experiencing latency issues, impacting the overall responsiveness of the application.</a:t>
            </a:r>
          </a:p>
          <a:p>
            <a:endParaRPr lang="en-GB" sz="1600" dirty="0">
              <a:solidFill>
                <a:srgbClr val="0D0D0D"/>
              </a:solidFill>
            </a:endParaRPr>
          </a:p>
          <a:p>
            <a:r>
              <a:rPr lang="en-GB" sz="1600" b="1" i="0" dirty="0">
                <a:solidFill>
                  <a:srgbClr val="0D0D0D"/>
                </a:solidFill>
                <a:effectLst/>
              </a:rPr>
              <a:t>Source Code</a:t>
            </a:r>
            <a:r>
              <a:rPr lang="en-GB" sz="1600" b="0" i="0" dirty="0">
                <a:solidFill>
                  <a:srgbClr val="0D0D0D"/>
                </a:solidFill>
                <a:effectLst/>
              </a:rPr>
              <a:t>: </a:t>
            </a:r>
          </a:p>
          <a:p>
            <a:r>
              <a:rPr lang="en-GB" sz="1600" b="1" i="0" dirty="0">
                <a:solidFill>
                  <a:srgbClr val="0D0D0D"/>
                </a:solidFill>
                <a:effectLst/>
              </a:rPr>
              <a:t>Frontend</a:t>
            </a:r>
            <a:r>
              <a:rPr lang="en-GB" sz="1600" b="0" i="0" dirty="0">
                <a:solidFill>
                  <a:srgbClr val="0D0D0D"/>
                </a:solidFill>
                <a:effectLst/>
              </a:rPr>
              <a:t>: [link to frontend repository or relevant files] </a:t>
            </a:r>
          </a:p>
          <a:p>
            <a:r>
              <a:rPr lang="en-GB" sz="1600" b="1" i="0" dirty="0">
                <a:solidFill>
                  <a:srgbClr val="0D0D0D"/>
                </a:solidFill>
                <a:effectLst/>
              </a:rPr>
              <a:t>Backend</a:t>
            </a:r>
            <a:r>
              <a:rPr lang="en-GB" sz="1600" b="0" i="0" dirty="0">
                <a:solidFill>
                  <a:srgbClr val="0D0D0D"/>
                </a:solidFill>
                <a:effectLst/>
              </a:rPr>
              <a:t>: [link to backend repository or relevant files]</a:t>
            </a:r>
          </a:p>
          <a:p>
            <a:endParaRPr lang="en-GB" sz="1600" dirty="0">
              <a:solidFill>
                <a:srgbClr val="0D0D0D"/>
              </a:solidFill>
            </a:endParaRPr>
          </a:p>
          <a:p>
            <a:r>
              <a:rPr lang="en-GB" sz="1600" b="0" i="0" dirty="0">
                <a:solidFill>
                  <a:srgbClr val="0D0D0D"/>
                </a:solidFill>
                <a:effectLst/>
              </a:rPr>
              <a:t>Please address the task based on your expertise and understanding, ensuring that the solution is robust and well-documented. Provide the updated source code along with detailed comments explaining your approach and any modifications made.</a:t>
            </a:r>
          </a:p>
        </p:txBody>
      </p:sp>
      <p:sp>
        <p:nvSpPr>
          <p:cNvPr id="8" name="TextBox 7">
            <a:extLst>
              <a:ext uri="{FF2B5EF4-FFF2-40B4-BE49-F238E27FC236}">
                <a16:creationId xmlns:a16="http://schemas.microsoft.com/office/drawing/2014/main" id="{DC0B914C-E693-D28E-F717-DACAF12129E2}"/>
              </a:ext>
            </a:extLst>
          </p:cNvPr>
          <p:cNvSpPr txBox="1"/>
          <p:nvPr/>
        </p:nvSpPr>
        <p:spPr>
          <a:xfrm>
            <a:off x="1900236" y="1124857"/>
            <a:ext cx="8201027" cy="584775"/>
          </a:xfrm>
          <a:prstGeom prst="rect">
            <a:avLst/>
          </a:prstGeom>
          <a:noFill/>
        </p:spPr>
        <p:txBody>
          <a:bodyPr wrap="square" rtlCol="0">
            <a:spAutoFit/>
          </a:bodyPr>
          <a:lstStyle/>
          <a:p>
            <a:r>
              <a:rPr lang="en-US" sz="3200" dirty="0"/>
              <a:t>Structured or Role-based Prompting - Example</a:t>
            </a:r>
          </a:p>
        </p:txBody>
      </p:sp>
    </p:spTree>
    <p:extLst>
      <p:ext uri="{BB962C8B-B14F-4D97-AF65-F5344CB8AC3E}">
        <p14:creationId xmlns:p14="http://schemas.microsoft.com/office/powerpoint/2010/main" val="2242562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Challenges of Using </a:t>
            </a:r>
            <a:r>
              <a:rPr lang="en-US" dirty="0" err="1"/>
              <a:t>ChatGPT</a:t>
            </a:r>
            <a:endParaRPr lang="en-US" dirty="0"/>
          </a:p>
        </p:txBody>
      </p:sp>
      <p:sp>
        <p:nvSpPr>
          <p:cNvPr id="4" name="TextBox 3">
            <a:extLst>
              <a:ext uri="{FF2B5EF4-FFF2-40B4-BE49-F238E27FC236}">
                <a16:creationId xmlns:a16="http://schemas.microsoft.com/office/drawing/2014/main" id="{4CFCB307-79AB-3EC9-0F99-7AD5D06F2FEF}"/>
              </a:ext>
            </a:extLst>
          </p:cNvPr>
          <p:cNvSpPr txBox="1"/>
          <p:nvPr/>
        </p:nvSpPr>
        <p:spPr>
          <a:xfrm>
            <a:off x="921617" y="1687447"/>
            <a:ext cx="9338913" cy="3877985"/>
          </a:xfrm>
          <a:prstGeom prst="rect">
            <a:avLst/>
          </a:prstGeom>
          <a:noFill/>
        </p:spPr>
        <p:txBody>
          <a:bodyPr wrap="square">
            <a:spAutoFit/>
          </a:bodyPr>
          <a:lstStyle/>
          <a:p>
            <a:pPr marL="285750" indent="-285750">
              <a:buFont typeface="Arial" panose="020B0604020202020204" pitchFamily="34" charset="0"/>
              <a:buChar char="•"/>
            </a:pPr>
            <a:r>
              <a:rPr lang="en-US" sz="2400" dirty="0"/>
              <a:t>Understanding </a:t>
            </a:r>
            <a:r>
              <a:rPr lang="en-US" sz="2400" dirty="0" err="1"/>
              <a:t>ChatGPT's</a:t>
            </a:r>
            <a:r>
              <a:rPr lang="en-US" sz="2400" dirty="0"/>
              <a:t> capabilities and limitations – hallucinations</a:t>
            </a:r>
          </a:p>
          <a:p>
            <a:pPr marL="742950" lvl="1" indent="-285750">
              <a:buFont typeface="Arial" panose="020B0604020202020204" pitchFamily="34" charset="0"/>
              <a:buChar char="•"/>
            </a:pPr>
            <a:r>
              <a:rPr lang="en-US" dirty="0"/>
              <a:t>You may struggle to discern when to rely on </a:t>
            </a:r>
            <a:r>
              <a:rPr lang="en-US" dirty="0" err="1"/>
              <a:t>ChatGPT</a:t>
            </a:r>
            <a:r>
              <a:rPr lang="en-US" dirty="0"/>
              <a:t> versus traditional problem-solving methods.</a:t>
            </a:r>
          </a:p>
          <a:p>
            <a:pPr marL="285750" indent="-285750">
              <a:buFont typeface="Arial" panose="020B0604020202020204" pitchFamily="34" charset="0"/>
              <a:buChar char="•"/>
            </a:pPr>
            <a:r>
              <a:rPr lang="en-US" sz="2400" dirty="0"/>
              <a:t>Interpreting and implementing </a:t>
            </a:r>
            <a:r>
              <a:rPr lang="en-US" sz="2400" dirty="0" err="1"/>
              <a:t>ChatGPT</a:t>
            </a:r>
            <a:r>
              <a:rPr lang="en-US" sz="2400" dirty="0"/>
              <a:t> suggestions effectively</a:t>
            </a:r>
          </a:p>
          <a:p>
            <a:pPr marL="742950" lvl="1" indent="-285750">
              <a:buFont typeface="Arial" panose="020B0604020202020204" pitchFamily="34" charset="0"/>
              <a:buChar char="•"/>
            </a:pPr>
            <a:r>
              <a:rPr lang="en-US" dirty="0"/>
              <a:t>This requires not only comprehending the suggestions but also ensuring they align with the project requirements and best practices.</a:t>
            </a:r>
          </a:p>
          <a:p>
            <a:pPr marL="285750" indent="-285750">
              <a:buFont typeface="Arial" panose="020B0604020202020204" pitchFamily="34" charset="0"/>
              <a:buChar char="•"/>
            </a:pPr>
            <a:r>
              <a:rPr lang="en-US" sz="2400" dirty="0"/>
              <a:t>Overreliance on </a:t>
            </a:r>
            <a:r>
              <a:rPr lang="en-US" sz="2400" dirty="0" err="1"/>
              <a:t>ChatGPT</a:t>
            </a:r>
            <a:r>
              <a:rPr lang="en-US" sz="2400" dirty="0"/>
              <a:t>: You may become overly reliant on </a:t>
            </a:r>
            <a:r>
              <a:rPr lang="en-US" sz="2400" dirty="0" err="1"/>
              <a:t>ChatGPT</a:t>
            </a:r>
            <a:r>
              <a:rPr lang="en-US" sz="2400" dirty="0"/>
              <a:t> as a solution-finding tool.</a:t>
            </a:r>
          </a:p>
          <a:p>
            <a:pPr marL="742950" lvl="1" indent="-285750">
              <a:buFont typeface="Arial" panose="020B0604020202020204" pitchFamily="34" charset="0"/>
              <a:buChar char="•"/>
            </a:pPr>
            <a:r>
              <a:rPr lang="en-US" dirty="0"/>
              <a:t>leading reduced critical thinking skills.</a:t>
            </a:r>
          </a:p>
          <a:p>
            <a:pPr marL="285750" indent="-285750">
              <a:buFont typeface="Arial" panose="020B0604020202020204" pitchFamily="34" charset="0"/>
              <a:buChar char="•"/>
            </a:pPr>
            <a:r>
              <a:rPr lang="en-US" sz="2400" dirty="0"/>
              <a:t>Limited Understanding of Software Engineering Concepts:</a:t>
            </a:r>
          </a:p>
          <a:p>
            <a:pPr marL="742950" lvl="1" indent="-285750">
              <a:buFont typeface="Arial" panose="020B0604020202020204" pitchFamily="34" charset="0"/>
              <a:buChar char="•"/>
            </a:pPr>
            <a:r>
              <a:rPr lang="en-US" dirty="0"/>
              <a:t>You may lack the foundational knowledge and understanding of key concepts, making it challenging to formulate precise queries or evaluate </a:t>
            </a:r>
            <a:r>
              <a:rPr lang="en-US" dirty="0" err="1"/>
              <a:t>ChatGPT's</a:t>
            </a:r>
            <a:r>
              <a:rPr lang="en-US" dirty="0"/>
              <a:t> responses effectively.</a:t>
            </a:r>
          </a:p>
        </p:txBody>
      </p:sp>
    </p:spTree>
    <p:extLst>
      <p:ext uri="{BB962C8B-B14F-4D97-AF65-F5344CB8AC3E}">
        <p14:creationId xmlns:p14="http://schemas.microsoft.com/office/powerpoint/2010/main" val="2273015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558265" y="260625"/>
            <a:ext cx="10895798" cy="840823"/>
          </a:xfrm>
        </p:spPr>
        <p:txBody>
          <a:bodyPr>
            <a:noAutofit/>
          </a:bodyPr>
          <a:lstStyle/>
          <a:p>
            <a:r>
              <a:rPr lang="en-US" sz="3000" dirty="0"/>
              <a:t>Fostering Collaboration to Mitigate Challenges with </a:t>
            </a:r>
            <a:r>
              <a:rPr lang="en-US" sz="3000" dirty="0" err="1"/>
              <a:t>ChatGPT</a:t>
            </a:r>
            <a:endParaRPr lang="en-US" sz="3000" dirty="0"/>
          </a:p>
        </p:txBody>
      </p:sp>
      <p:sp>
        <p:nvSpPr>
          <p:cNvPr id="4" name="TextBox 3">
            <a:extLst>
              <a:ext uri="{FF2B5EF4-FFF2-40B4-BE49-F238E27FC236}">
                <a16:creationId xmlns:a16="http://schemas.microsoft.com/office/drawing/2014/main" id="{4CFCB307-79AB-3EC9-0F99-7AD5D06F2FEF}"/>
              </a:ext>
            </a:extLst>
          </p:cNvPr>
          <p:cNvSpPr txBox="1"/>
          <p:nvPr/>
        </p:nvSpPr>
        <p:spPr>
          <a:xfrm>
            <a:off x="737937" y="1101448"/>
            <a:ext cx="9338913" cy="4401205"/>
          </a:xfrm>
          <a:prstGeom prst="rect">
            <a:avLst/>
          </a:prstGeom>
          <a:noFill/>
        </p:spPr>
        <p:txBody>
          <a:bodyPr wrap="square">
            <a:spAutoFit/>
          </a:bodyPr>
          <a:lstStyle/>
          <a:p>
            <a:pPr marL="285750" indent="-285750">
              <a:buFont typeface="Arial" panose="020B0604020202020204" pitchFamily="34" charset="0"/>
              <a:buChar char="•"/>
            </a:pPr>
            <a:r>
              <a:rPr lang="en-GB" sz="2000" b="1" i="0" dirty="0">
                <a:solidFill>
                  <a:srgbClr val="0D0D0D"/>
                </a:solidFill>
                <a:effectLst/>
              </a:rPr>
              <a:t>Understanding and Interpreting Responses:</a:t>
            </a:r>
            <a:r>
              <a:rPr lang="en-GB" sz="2000" b="0" i="0" dirty="0">
                <a:solidFill>
                  <a:srgbClr val="0D0D0D"/>
                </a:solidFill>
                <a:effectLst/>
              </a:rPr>
              <a:t> Collaborating with peers allows students to discuss and compare interpretations of </a:t>
            </a:r>
            <a:r>
              <a:rPr lang="en-GB" sz="2000" b="0" i="0" dirty="0" err="1">
                <a:solidFill>
                  <a:srgbClr val="0D0D0D"/>
                </a:solidFill>
                <a:effectLst/>
              </a:rPr>
              <a:t>ChatGPT</a:t>
            </a:r>
            <a:r>
              <a:rPr lang="en-GB" sz="2000" b="0" i="0" dirty="0">
                <a:solidFill>
                  <a:srgbClr val="0D0D0D"/>
                </a:solidFill>
                <a:effectLst/>
              </a:rPr>
              <a:t>-generated responses, facilitating clearer understanding.</a:t>
            </a:r>
          </a:p>
          <a:p>
            <a:pPr marL="285750" indent="-285750">
              <a:buFont typeface="Arial" panose="020B0604020202020204" pitchFamily="34" charset="0"/>
              <a:buChar char="•"/>
            </a:pPr>
            <a:r>
              <a:rPr lang="en-GB" sz="2000" b="1" i="0" dirty="0">
                <a:solidFill>
                  <a:srgbClr val="0D0D0D"/>
                </a:solidFill>
                <a:effectLst/>
              </a:rPr>
              <a:t>Dependency on Training Data</a:t>
            </a:r>
            <a:r>
              <a:rPr lang="en-GB" sz="2000" b="0" i="0" dirty="0">
                <a:solidFill>
                  <a:srgbClr val="0D0D0D"/>
                </a:solidFill>
                <a:effectLst/>
              </a:rPr>
              <a:t>: Diverse peer backgrounds supplement </a:t>
            </a:r>
            <a:r>
              <a:rPr lang="en-GB" sz="2000" b="0" i="0" dirty="0" err="1">
                <a:solidFill>
                  <a:srgbClr val="0D0D0D"/>
                </a:solidFill>
                <a:effectLst/>
              </a:rPr>
              <a:t>ChatGPT's</a:t>
            </a:r>
            <a:r>
              <a:rPr lang="en-GB" sz="2000" b="0" i="0" dirty="0">
                <a:solidFill>
                  <a:srgbClr val="0D0D0D"/>
                </a:solidFill>
                <a:effectLst/>
              </a:rPr>
              <a:t> responses with additional insights, compensating for training data gaps.</a:t>
            </a:r>
          </a:p>
          <a:p>
            <a:pPr marL="285750" indent="-285750">
              <a:buFont typeface="Arial" panose="020B0604020202020204" pitchFamily="34" charset="0"/>
              <a:buChar char="•"/>
            </a:pPr>
            <a:r>
              <a:rPr lang="en-GB" sz="2000" b="1" i="0" dirty="0">
                <a:solidFill>
                  <a:srgbClr val="0D0D0D"/>
                </a:solidFill>
                <a:effectLst/>
              </a:rPr>
              <a:t>Quality and Accuracy of Responses:</a:t>
            </a:r>
            <a:r>
              <a:rPr lang="en-GB" sz="2000" b="0" i="0" dirty="0">
                <a:solidFill>
                  <a:srgbClr val="0D0D0D"/>
                </a:solidFill>
                <a:effectLst/>
              </a:rPr>
              <a:t> Peer collaboration enables validation of response quality and accuracy, identifying errors or inaccuracies collectively.</a:t>
            </a:r>
          </a:p>
          <a:p>
            <a:pPr marL="285750" indent="-285750">
              <a:buFont typeface="Arial" panose="020B0604020202020204" pitchFamily="34" charset="0"/>
              <a:buChar char="•"/>
            </a:pPr>
            <a:r>
              <a:rPr lang="en-GB" sz="2000" b="1" i="0" dirty="0">
                <a:solidFill>
                  <a:srgbClr val="0D0D0D"/>
                </a:solidFill>
                <a:effectLst/>
              </a:rPr>
              <a:t>Limited Understanding of Software Engineering Concepts</a:t>
            </a:r>
            <a:r>
              <a:rPr lang="en-GB" sz="2000" b="0" i="0" dirty="0">
                <a:solidFill>
                  <a:srgbClr val="0D0D0D"/>
                </a:solidFill>
                <a:effectLst/>
              </a:rPr>
              <a:t>: Peer support fills knowledge gaps collaboratively, clarifying concepts and refining queries.</a:t>
            </a:r>
          </a:p>
          <a:p>
            <a:pPr marL="742950" lvl="1" indent="-285750">
              <a:buFont typeface="Arial" panose="020B0604020202020204" pitchFamily="34" charset="0"/>
              <a:buChar char="•"/>
            </a:pPr>
            <a:r>
              <a:rPr lang="en-GB" i="0" dirty="0">
                <a:solidFill>
                  <a:srgbClr val="111111"/>
                </a:solidFill>
                <a:effectLst/>
                <a:latin typeface="Open Sans" panose="020B0606030504020204" pitchFamily="34" charset="0"/>
              </a:rPr>
              <a:t>Read </a:t>
            </a:r>
            <a:r>
              <a:rPr lang="en-GB" b="1" i="0" dirty="0">
                <a:solidFill>
                  <a:srgbClr val="111111"/>
                </a:solidFill>
                <a:effectLst/>
                <a:latin typeface="Open Sans" panose="020B0606030504020204" pitchFamily="34" charset="0"/>
              </a:rPr>
              <a:t>Section 6</a:t>
            </a:r>
            <a:r>
              <a:rPr lang="en-GB" b="0" i="0" dirty="0">
                <a:solidFill>
                  <a:srgbClr val="111111"/>
                </a:solidFill>
                <a:effectLst/>
                <a:latin typeface="Open Sans" panose="020B0606030504020204" pitchFamily="34" charset="0"/>
              </a:rPr>
              <a:t> of the paper, Hou at al. </a:t>
            </a:r>
            <a:r>
              <a:rPr lang="en-GB" b="0" i="0" u="none" strike="noStrike" dirty="0">
                <a:solidFill>
                  <a:srgbClr val="0077CC"/>
                </a:solidFill>
                <a:effectLst/>
                <a:latin typeface="Open Sans" panose="020B0606030504020204" pitchFamily="34" charset="0"/>
                <a:hlinkClick r:id="rId3"/>
              </a:rPr>
              <a:t>LLMs for SE: A SLR</a:t>
            </a:r>
            <a:endParaRPr lang="en-GB" b="0" i="0" dirty="0">
              <a:solidFill>
                <a:srgbClr val="0D0D0D"/>
              </a:solidFill>
              <a:effectLst/>
            </a:endParaRPr>
          </a:p>
          <a:p>
            <a:pPr marL="285750" indent="-285750">
              <a:buFont typeface="Arial" panose="020B0604020202020204" pitchFamily="34" charset="0"/>
              <a:buChar char="•"/>
            </a:pPr>
            <a:r>
              <a:rPr lang="en-GB" sz="2000" b="1" i="0" dirty="0">
                <a:solidFill>
                  <a:srgbClr val="0D0D0D"/>
                </a:solidFill>
                <a:effectLst/>
              </a:rPr>
              <a:t>Overreliance on </a:t>
            </a:r>
            <a:r>
              <a:rPr lang="en-GB" sz="2000" b="1" i="0" dirty="0" err="1">
                <a:solidFill>
                  <a:srgbClr val="0D0D0D"/>
                </a:solidFill>
                <a:effectLst/>
              </a:rPr>
              <a:t>ChatGPT</a:t>
            </a:r>
            <a:r>
              <a:rPr lang="en-GB" sz="2000" b="0" i="0" dirty="0">
                <a:solidFill>
                  <a:srgbClr val="0D0D0D"/>
                </a:solidFill>
                <a:effectLst/>
              </a:rPr>
              <a:t>: Collaboration encourages a balanced problem-solving approach, avoiding overreliance and developing critical thinking skills.</a:t>
            </a:r>
          </a:p>
          <a:p>
            <a:pPr marL="285750" indent="-285750">
              <a:buFont typeface="Arial" panose="020B0604020202020204" pitchFamily="34" charset="0"/>
              <a:buChar char="•"/>
            </a:pPr>
            <a:r>
              <a:rPr lang="en-GB" sz="2000" b="1" i="0" dirty="0">
                <a:solidFill>
                  <a:srgbClr val="0D0D0D"/>
                </a:solidFill>
                <a:effectLst/>
              </a:rPr>
              <a:t>Integration with Existing Workflows</a:t>
            </a:r>
            <a:r>
              <a:rPr lang="en-GB" sz="2000" b="0" i="0" dirty="0">
                <a:solidFill>
                  <a:srgbClr val="0D0D0D"/>
                </a:solidFill>
                <a:effectLst/>
              </a:rPr>
              <a:t>: Peer sharing of best practices and technical expertise aids in effectively integrating </a:t>
            </a:r>
            <a:r>
              <a:rPr lang="en-GB" sz="2000" b="0" i="0" dirty="0" err="1">
                <a:solidFill>
                  <a:srgbClr val="0D0D0D"/>
                </a:solidFill>
                <a:effectLst/>
              </a:rPr>
              <a:t>ChatGPT</a:t>
            </a:r>
            <a:r>
              <a:rPr lang="en-GB" sz="2000" b="0" i="0" dirty="0">
                <a:solidFill>
                  <a:srgbClr val="0D0D0D"/>
                </a:solidFill>
                <a:effectLst/>
              </a:rPr>
              <a:t> into existing workflows.</a:t>
            </a:r>
          </a:p>
        </p:txBody>
      </p:sp>
    </p:spTree>
    <p:extLst>
      <p:ext uri="{BB962C8B-B14F-4D97-AF65-F5344CB8AC3E}">
        <p14:creationId xmlns:p14="http://schemas.microsoft.com/office/powerpoint/2010/main" val="258040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9912-CA2E-3C48-106F-A3D1F121413D}"/>
              </a:ext>
            </a:extLst>
          </p:cNvPr>
          <p:cNvSpPr>
            <a:spLocks noGrp="1"/>
          </p:cNvSpPr>
          <p:nvPr>
            <p:ph type="title"/>
          </p:nvPr>
        </p:nvSpPr>
        <p:spPr/>
        <p:txBody>
          <a:bodyPr/>
          <a:lstStyle/>
          <a:p>
            <a:r>
              <a:rPr lang="en-GB" dirty="0">
                <a:solidFill>
                  <a:srgbClr val="0D0D0D"/>
                </a:solidFill>
                <a:latin typeface="Söhne"/>
              </a:rPr>
              <a:t>C</a:t>
            </a:r>
            <a:r>
              <a:rPr lang="en-GB" b="0" i="0" dirty="0">
                <a:solidFill>
                  <a:srgbClr val="0D0D0D"/>
                </a:solidFill>
                <a:effectLst/>
                <a:latin typeface="Söhne"/>
              </a:rPr>
              <a:t>onclusion</a:t>
            </a:r>
            <a:endParaRPr lang="en-US" dirty="0"/>
          </a:p>
        </p:txBody>
      </p:sp>
      <p:sp>
        <p:nvSpPr>
          <p:cNvPr id="5" name="TextBox 4">
            <a:extLst>
              <a:ext uri="{FF2B5EF4-FFF2-40B4-BE49-F238E27FC236}">
                <a16:creationId xmlns:a16="http://schemas.microsoft.com/office/drawing/2014/main" id="{B56798C5-9A8A-10E5-8A07-642EB7BB8A7F}"/>
              </a:ext>
            </a:extLst>
          </p:cNvPr>
          <p:cNvSpPr txBox="1"/>
          <p:nvPr/>
        </p:nvSpPr>
        <p:spPr>
          <a:xfrm>
            <a:off x="1337911" y="1905506"/>
            <a:ext cx="9307630" cy="1569660"/>
          </a:xfrm>
          <a:prstGeom prst="rect">
            <a:avLst/>
          </a:prstGeom>
          <a:noFill/>
          <a:ln w="28575">
            <a:solidFill>
              <a:srgbClr val="0000EA"/>
            </a:solidFill>
          </a:ln>
        </p:spPr>
        <p:txBody>
          <a:bodyPr wrap="square">
            <a:spAutoFit/>
          </a:bodyPr>
          <a:lstStyle/>
          <a:p>
            <a:pPr algn="just"/>
            <a:r>
              <a:rPr lang="en-GB" sz="2400" b="0" i="0" dirty="0">
                <a:solidFill>
                  <a:srgbClr val="0D0D0D"/>
                </a:solidFill>
                <a:effectLst/>
                <a:latin typeface="+mj-lt"/>
              </a:rPr>
              <a:t>Integrating </a:t>
            </a:r>
            <a:r>
              <a:rPr lang="en-GB" sz="2400" b="0" i="0" dirty="0" err="1">
                <a:solidFill>
                  <a:srgbClr val="0D0D0D"/>
                </a:solidFill>
                <a:effectLst/>
                <a:latin typeface="+mj-lt"/>
              </a:rPr>
              <a:t>ChatGPT</a:t>
            </a:r>
            <a:r>
              <a:rPr lang="en-GB" sz="2400" b="0" i="0" dirty="0">
                <a:solidFill>
                  <a:srgbClr val="0D0D0D"/>
                </a:solidFill>
                <a:effectLst/>
                <a:latin typeface="+mj-lt"/>
              </a:rPr>
              <a:t> into </a:t>
            </a:r>
            <a:r>
              <a:rPr lang="en-GB" sz="2400" dirty="0">
                <a:solidFill>
                  <a:srgbClr val="0D0D0D"/>
                </a:solidFill>
                <a:latin typeface="+mj-lt"/>
              </a:rPr>
              <a:t>your team projects</a:t>
            </a:r>
            <a:r>
              <a:rPr lang="en-GB" sz="2400" b="0" i="0" dirty="0">
                <a:solidFill>
                  <a:srgbClr val="0D0D0D"/>
                </a:solidFill>
                <a:effectLst/>
                <a:latin typeface="+mj-lt"/>
              </a:rPr>
              <a:t> offers exciting opportunities but also comes with challenges. By fostering collaboration, we can harness the potential of ChatGPT while developing critical thinking skills and ensuring the quality of our solutions.</a:t>
            </a:r>
          </a:p>
        </p:txBody>
      </p:sp>
      <p:pic>
        <p:nvPicPr>
          <p:cNvPr id="4" name="Picture 3" descr="A document with black text&#10;&#10;Description automatically generated">
            <a:extLst>
              <a:ext uri="{FF2B5EF4-FFF2-40B4-BE49-F238E27FC236}">
                <a16:creationId xmlns:a16="http://schemas.microsoft.com/office/drawing/2014/main" id="{E9193FB0-1A5B-B65B-5D12-4B59CA6DB43D}"/>
              </a:ext>
            </a:extLst>
          </p:cNvPr>
          <p:cNvPicPr>
            <a:picLocks noChangeAspect="1"/>
          </p:cNvPicPr>
          <p:nvPr/>
        </p:nvPicPr>
        <p:blipFill>
          <a:blip r:embed="rId2"/>
          <a:stretch>
            <a:fillRect/>
          </a:stretch>
        </p:blipFill>
        <p:spPr>
          <a:xfrm>
            <a:off x="2279649" y="4057650"/>
            <a:ext cx="6476831" cy="2368550"/>
          </a:xfrm>
          <a:prstGeom prst="rect">
            <a:avLst/>
          </a:prstGeom>
        </p:spPr>
      </p:pic>
    </p:spTree>
    <p:extLst>
      <p:ext uri="{BB962C8B-B14F-4D97-AF65-F5344CB8AC3E}">
        <p14:creationId xmlns:p14="http://schemas.microsoft.com/office/powerpoint/2010/main" val="957047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0D08-F577-F5F5-EFF8-BF6503AD3A35}"/>
              </a:ext>
            </a:extLst>
          </p:cNvPr>
          <p:cNvSpPr>
            <a:spLocks noGrp="1"/>
          </p:cNvSpPr>
          <p:nvPr>
            <p:ph type="title"/>
          </p:nvPr>
        </p:nvSpPr>
        <p:spPr/>
        <p:txBody>
          <a:bodyPr/>
          <a:lstStyle/>
          <a:p>
            <a:r>
              <a:rPr lang="en-GB" b="1" i="0" dirty="0">
                <a:solidFill>
                  <a:srgbClr val="0D0D0D"/>
                </a:solidFill>
                <a:effectLst/>
                <a:latin typeface="+mn-lt"/>
              </a:rPr>
              <a:t>Introduction to </a:t>
            </a:r>
            <a:r>
              <a:rPr lang="en-GB" b="1" i="0" dirty="0" err="1">
                <a:solidFill>
                  <a:srgbClr val="0D0D0D"/>
                </a:solidFill>
                <a:effectLst/>
                <a:latin typeface="+mn-lt"/>
              </a:rPr>
              <a:t>ChatGPT</a:t>
            </a:r>
            <a:endParaRPr lang="en-US" dirty="0">
              <a:latin typeface="+mn-lt"/>
            </a:endParaRPr>
          </a:p>
        </p:txBody>
      </p:sp>
      <p:sp>
        <p:nvSpPr>
          <p:cNvPr id="3" name="Content Placeholder 2">
            <a:extLst>
              <a:ext uri="{FF2B5EF4-FFF2-40B4-BE49-F238E27FC236}">
                <a16:creationId xmlns:a16="http://schemas.microsoft.com/office/drawing/2014/main" id="{3F5AACFA-44D4-5D84-9C85-05143A6FEA0C}"/>
              </a:ext>
            </a:extLst>
          </p:cNvPr>
          <p:cNvSpPr>
            <a:spLocks noGrp="1"/>
          </p:cNvSpPr>
          <p:nvPr>
            <p:ph idx="1"/>
          </p:nvPr>
        </p:nvSpPr>
        <p:spPr/>
        <p:txBody>
          <a:bodyPr/>
          <a:lstStyle/>
          <a:p>
            <a:r>
              <a:rPr lang="en-GB" b="0" i="0" dirty="0">
                <a:solidFill>
                  <a:srgbClr val="111111"/>
                </a:solidFill>
                <a:effectLst/>
                <a:latin typeface="Open Sans" panose="020B0606030504020204" pitchFamily="34" charset="0"/>
              </a:rPr>
              <a:t>A powerful language model developed by </a:t>
            </a:r>
            <a:r>
              <a:rPr lang="en-GB" b="0" i="0" dirty="0" err="1">
                <a:solidFill>
                  <a:srgbClr val="111111"/>
                </a:solidFill>
                <a:effectLst/>
                <a:latin typeface="Open Sans" panose="020B0606030504020204" pitchFamily="34" charset="0"/>
              </a:rPr>
              <a:t>OpenAI</a:t>
            </a:r>
            <a:endParaRPr lang="en-GB" b="0" i="0" dirty="0">
              <a:solidFill>
                <a:srgbClr val="111111"/>
              </a:solidFill>
              <a:effectLst/>
              <a:latin typeface="Open Sans" panose="020B0606030504020204" pitchFamily="34" charset="0"/>
            </a:endParaRPr>
          </a:p>
          <a:p>
            <a:r>
              <a:rPr lang="en-GB" b="0" i="0" dirty="0">
                <a:solidFill>
                  <a:srgbClr val="111111"/>
                </a:solidFill>
                <a:effectLst/>
                <a:latin typeface="Open Sans" panose="020B0606030504020204" pitchFamily="34" charset="0"/>
              </a:rPr>
              <a:t>GPT - Generative Pre-trained Transformer models</a:t>
            </a:r>
          </a:p>
          <a:p>
            <a:pPr lvl="1"/>
            <a:r>
              <a:rPr lang="en-GB" b="0" i="0" dirty="0">
                <a:solidFill>
                  <a:srgbClr val="0D0D0D"/>
                </a:solidFill>
                <a:effectLst/>
              </a:rPr>
              <a:t>GPT-2, GPT-3, GPT-3.5, GPT-4</a:t>
            </a:r>
          </a:p>
          <a:p>
            <a:pPr lvl="1"/>
            <a:r>
              <a:rPr lang="en-GB" dirty="0">
                <a:solidFill>
                  <a:srgbClr val="0D0D0D"/>
                </a:solidFill>
              </a:rPr>
              <a:t>BERT</a:t>
            </a:r>
          </a:p>
          <a:p>
            <a:pPr lvl="1"/>
            <a:r>
              <a:rPr lang="en-GB" b="0" i="0" dirty="0">
                <a:solidFill>
                  <a:srgbClr val="0D0D0D"/>
                </a:solidFill>
                <a:effectLst/>
              </a:rPr>
              <a:t>T5</a:t>
            </a:r>
          </a:p>
          <a:p>
            <a:pPr lvl="1"/>
            <a:r>
              <a:rPr lang="en-GB" b="0" i="0" dirty="0" err="1">
                <a:solidFill>
                  <a:srgbClr val="0D0D0D"/>
                </a:solidFill>
                <a:effectLst/>
              </a:rPr>
              <a:t>RoBERTa</a:t>
            </a:r>
            <a:endParaRPr lang="en-GB" b="0" i="0" dirty="0">
              <a:solidFill>
                <a:srgbClr val="0D0D0D"/>
              </a:solidFill>
              <a:effectLst/>
            </a:endParaRPr>
          </a:p>
          <a:p>
            <a:r>
              <a:rPr lang="en-GB" dirty="0">
                <a:solidFill>
                  <a:srgbClr val="0D0D0D"/>
                </a:solidFill>
                <a:latin typeface="Söhne"/>
              </a:rPr>
              <a:t>Has c</a:t>
            </a:r>
            <a:r>
              <a:rPr lang="en-GB" b="0" i="0" dirty="0">
                <a:solidFill>
                  <a:srgbClr val="0D0D0D"/>
                </a:solidFill>
                <a:effectLst/>
                <a:latin typeface="Söhne"/>
              </a:rPr>
              <a:t>apabilities in understanding and generating human-like text based on input prompts.</a:t>
            </a:r>
          </a:p>
          <a:p>
            <a:pPr lvl="1"/>
            <a:endParaRPr lang="en-US" dirty="0"/>
          </a:p>
        </p:txBody>
      </p:sp>
    </p:spTree>
    <p:extLst>
      <p:ext uri="{BB962C8B-B14F-4D97-AF65-F5344CB8AC3E}">
        <p14:creationId xmlns:p14="http://schemas.microsoft.com/office/powerpoint/2010/main" val="140955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e chart of software development&#10;&#10;Description automatically generated">
            <a:extLst>
              <a:ext uri="{FF2B5EF4-FFF2-40B4-BE49-F238E27FC236}">
                <a16:creationId xmlns:a16="http://schemas.microsoft.com/office/drawing/2014/main" id="{1E53B8D2-A015-796E-282E-13FA9B35167D}"/>
              </a:ext>
            </a:extLst>
          </p:cNvPr>
          <p:cNvPicPr>
            <a:picLocks noGrp="1" noChangeAspect="1"/>
          </p:cNvPicPr>
          <p:nvPr>
            <p:ph idx="1"/>
          </p:nvPr>
        </p:nvPicPr>
        <p:blipFill rotWithShape="1">
          <a:blip r:embed="rId2"/>
          <a:srcRect l="4083" t="5682" r="3267" b="6818"/>
          <a:stretch/>
        </p:blipFill>
        <p:spPr>
          <a:xfrm>
            <a:off x="1323497" y="1179443"/>
            <a:ext cx="6345760" cy="4352994"/>
          </a:xfrm>
        </p:spPr>
      </p:pic>
      <p:sp>
        <p:nvSpPr>
          <p:cNvPr id="6" name="Title 1">
            <a:extLst>
              <a:ext uri="{FF2B5EF4-FFF2-40B4-BE49-F238E27FC236}">
                <a16:creationId xmlns:a16="http://schemas.microsoft.com/office/drawing/2014/main" id="{99E900AA-A258-8E6D-0400-2EDE03100C66}"/>
              </a:ext>
            </a:extLst>
          </p:cNvPr>
          <p:cNvSpPr>
            <a:spLocks noGrp="1"/>
          </p:cNvSpPr>
          <p:nvPr>
            <p:ph type="title"/>
          </p:nvPr>
        </p:nvSpPr>
        <p:spPr>
          <a:xfrm>
            <a:off x="639417" y="0"/>
            <a:ext cx="11169317" cy="1325563"/>
          </a:xfrm>
        </p:spPr>
        <p:txBody>
          <a:bodyPr>
            <a:normAutofit/>
          </a:bodyPr>
          <a:lstStyle/>
          <a:p>
            <a:r>
              <a:rPr lang="en-US" sz="3600" dirty="0"/>
              <a:t>What SE Tasks have been addressed to date using LLM4SE</a:t>
            </a:r>
          </a:p>
        </p:txBody>
      </p:sp>
      <p:sp>
        <p:nvSpPr>
          <p:cNvPr id="8" name="TextBox 7">
            <a:extLst>
              <a:ext uri="{FF2B5EF4-FFF2-40B4-BE49-F238E27FC236}">
                <a16:creationId xmlns:a16="http://schemas.microsoft.com/office/drawing/2014/main" id="{01CF543B-7D57-489A-B140-5ADCD64D9394}"/>
              </a:ext>
            </a:extLst>
          </p:cNvPr>
          <p:cNvSpPr txBox="1"/>
          <p:nvPr/>
        </p:nvSpPr>
        <p:spPr>
          <a:xfrm>
            <a:off x="383264" y="5656375"/>
            <a:ext cx="11425471" cy="400110"/>
          </a:xfrm>
          <a:prstGeom prst="rect">
            <a:avLst/>
          </a:prstGeom>
          <a:noFill/>
          <a:ln w="28575">
            <a:solidFill>
              <a:srgbClr val="C00000"/>
            </a:solidFill>
          </a:ln>
        </p:spPr>
        <p:txBody>
          <a:bodyPr wrap="square">
            <a:spAutoFit/>
          </a:bodyPr>
          <a:lstStyle/>
          <a:p>
            <a:r>
              <a:rPr lang="en-US" sz="2000" dirty="0"/>
              <a:t>58.37% in software development showcases the significance of LLMs in producing code or text</a:t>
            </a:r>
          </a:p>
        </p:txBody>
      </p:sp>
    </p:spTree>
    <p:extLst>
      <p:ext uri="{BB962C8B-B14F-4D97-AF65-F5344CB8AC3E}">
        <p14:creationId xmlns:p14="http://schemas.microsoft.com/office/powerpoint/2010/main" val="4335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415A-7280-6481-9661-2389A6DF1F77}"/>
              </a:ext>
            </a:extLst>
          </p:cNvPr>
          <p:cNvSpPr>
            <a:spLocks noGrp="1"/>
          </p:cNvSpPr>
          <p:nvPr>
            <p:ph type="title"/>
          </p:nvPr>
        </p:nvSpPr>
        <p:spPr>
          <a:xfrm>
            <a:off x="729343" y="0"/>
            <a:ext cx="10515600" cy="1325563"/>
          </a:xfrm>
        </p:spPr>
        <p:txBody>
          <a:bodyPr>
            <a:normAutofit/>
          </a:bodyPr>
          <a:lstStyle/>
          <a:p>
            <a:r>
              <a:rPr lang="en-US" sz="4000" dirty="0"/>
              <a:t>Objectives of Using ChatGPT in Team projects</a:t>
            </a:r>
          </a:p>
        </p:txBody>
      </p:sp>
      <p:sp>
        <p:nvSpPr>
          <p:cNvPr id="3" name="Content Placeholder 2">
            <a:extLst>
              <a:ext uri="{FF2B5EF4-FFF2-40B4-BE49-F238E27FC236}">
                <a16:creationId xmlns:a16="http://schemas.microsoft.com/office/drawing/2014/main" id="{CB33C277-446F-FCD1-9357-14E74B53E211}"/>
              </a:ext>
            </a:extLst>
          </p:cNvPr>
          <p:cNvSpPr>
            <a:spLocks noGrp="1"/>
          </p:cNvSpPr>
          <p:nvPr>
            <p:ph idx="1"/>
          </p:nvPr>
        </p:nvSpPr>
        <p:spPr>
          <a:xfrm>
            <a:off x="838200" y="1121229"/>
            <a:ext cx="10515600" cy="5246915"/>
          </a:xfrm>
        </p:spPr>
        <p:txBody>
          <a:bodyPr>
            <a:normAutofit/>
          </a:bodyPr>
          <a:lstStyle/>
          <a:p>
            <a:r>
              <a:rPr lang="en-US" sz="2600" b="1" dirty="0"/>
              <a:t>Enhancing Problem-Solving Skills: </a:t>
            </a:r>
            <a:r>
              <a:rPr lang="en-US" sz="2600" dirty="0"/>
              <a:t>Utilize </a:t>
            </a:r>
            <a:r>
              <a:rPr lang="en-US" sz="2600" dirty="0" err="1"/>
              <a:t>ChatGPT</a:t>
            </a:r>
            <a:r>
              <a:rPr lang="en-US" sz="2600" dirty="0"/>
              <a:t> for complex problem-solving tasks.</a:t>
            </a:r>
          </a:p>
          <a:p>
            <a:r>
              <a:rPr lang="en-US" sz="2600" b="1" dirty="0"/>
              <a:t>Improving Code Quality</a:t>
            </a:r>
            <a:r>
              <a:rPr lang="en-US" sz="2600" dirty="0"/>
              <a:t>: Enhance code readability and efficiency with </a:t>
            </a:r>
            <a:r>
              <a:rPr lang="en-US" sz="2600" dirty="0" err="1"/>
              <a:t>ChatGPT</a:t>
            </a:r>
            <a:r>
              <a:rPr lang="en-US" sz="2600" dirty="0"/>
              <a:t> insights.</a:t>
            </a:r>
          </a:p>
          <a:p>
            <a:r>
              <a:rPr lang="en-US" sz="2600" b="1" dirty="0"/>
              <a:t>Promoting Creativity</a:t>
            </a:r>
            <a:r>
              <a:rPr lang="en-US" sz="2600" dirty="0"/>
              <a:t>: Inspire innovative solutions and approaches in project development.</a:t>
            </a:r>
          </a:p>
          <a:p>
            <a:r>
              <a:rPr lang="en-US" sz="2600" b="1" dirty="0"/>
              <a:t>Preparing for Industry Tools</a:t>
            </a:r>
            <a:r>
              <a:rPr lang="en-US" sz="2600" dirty="0"/>
              <a:t>: Familiarize students with AI-powered tools for future careers.</a:t>
            </a:r>
          </a:p>
          <a:p>
            <a:r>
              <a:rPr lang="en-US" sz="2600" b="1" dirty="0"/>
              <a:t>Encouraging Collaboration: </a:t>
            </a:r>
            <a:r>
              <a:rPr lang="en-US" sz="2600" dirty="0"/>
              <a:t>Foster teamwork through shared problem-solving with </a:t>
            </a:r>
            <a:r>
              <a:rPr lang="en-US" sz="2600" dirty="0" err="1"/>
              <a:t>ChatGPT</a:t>
            </a:r>
            <a:r>
              <a:rPr lang="en-US" sz="2600" dirty="0"/>
              <a:t>.</a:t>
            </a:r>
          </a:p>
          <a:p>
            <a:r>
              <a:rPr lang="en-US" sz="2600" b="1" dirty="0"/>
              <a:t>Providing Real-World Experience</a:t>
            </a:r>
            <a:r>
              <a:rPr lang="en-US" sz="2600" dirty="0"/>
              <a:t>: Simulate industry scenarios for practical learning.</a:t>
            </a:r>
          </a:p>
        </p:txBody>
      </p:sp>
    </p:spTree>
    <p:extLst>
      <p:ext uri="{BB962C8B-B14F-4D97-AF65-F5344CB8AC3E}">
        <p14:creationId xmlns:p14="http://schemas.microsoft.com/office/powerpoint/2010/main" val="3585454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1CCC8F-0124-D8F7-EE6A-D3BAE3043555}"/>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11" name="Picture 10" descr="A paper with text on it&#10;&#10;Description automatically generated">
            <a:extLst>
              <a:ext uri="{FF2B5EF4-FFF2-40B4-BE49-F238E27FC236}">
                <a16:creationId xmlns:a16="http://schemas.microsoft.com/office/drawing/2014/main" id="{1F05B2FA-23E4-1D21-EA3A-F0F3EB6D8A94}"/>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1D99BB01-F001-E4C2-F074-AEA5FBD20161}"/>
              </a:ext>
            </a:extLst>
          </p:cNvPr>
          <p:cNvSpPr txBox="1"/>
          <p:nvPr/>
        </p:nvSpPr>
        <p:spPr>
          <a:xfrm>
            <a:off x="5861824" y="4352437"/>
            <a:ext cx="6129337" cy="1569660"/>
          </a:xfrm>
          <a:prstGeom prst="rect">
            <a:avLst/>
          </a:prstGeom>
          <a:noFill/>
          <a:ln>
            <a:solidFill>
              <a:schemeClr val="bg1">
                <a:lumMod val="65000"/>
              </a:schemeClr>
            </a:solidFill>
          </a:ln>
        </p:spPr>
        <p:txBody>
          <a:bodyPr wrap="square" rtlCol="0">
            <a:spAutoFit/>
          </a:bodyPr>
          <a:lstStyle/>
          <a:p>
            <a:r>
              <a:rPr lang="en-US" sz="2400" b="1" dirty="0"/>
              <a:t>Data Collection:</a:t>
            </a:r>
          </a:p>
          <a:p>
            <a:r>
              <a:rPr lang="en-US" sz="2400" dirty="0"/>
              <a:t>We mined 183 instances  of pull requests from 151 repositories that declared code assistance from ChatGPT. </a:t>
            </a:r>
          </a:p>
        </p:txBody>
      </p:sp>
      <p:sp>
        <p:nvSpPr>
          <p:cNvPr id="13" name="Title 1">
            <a:extLst>
              <a:ext uri="{FF2B5EF4-FFF2-40B4-BE49-F238E27FC236}">
                <a16:creationId xmlns:a16="http://schemas.microsoft.com/office/drawing/2014/main" id="{11B74782-6659-91DC-2738-3EC2AD271213}"/>
              </a:ext>
            </a:extLst>
          </p:cNvPr>
          <p:cNvSpPr>
            <a:spLocks noGrp="1"/>
          </p:cNvSpPr>
          <p:nvPr>
            <p:ph type="title"/>
          </p:nvPr>
        </p:nvSpPr>
        <p:spPr>
          <a:xfrm>
            <a:off x="604024" y="96221"/>
            <a:ext cx="10515600" cy="646331"/>
          </a:xfrm>
        </p:spPr>
        <p:txBody>
          <a:bodyPr>
            <a:normAutofit fontScale="90000"/>
          </a:bodyPr>
          <a:lstStyle/>
          <a:p>
            <a:r>
              <a:rPr lang="en-US" dirty="0"/>
              <a:t>Motivation of using ChatGPT is CS472</a:t>
            </a:r>
          </a:p>
        </p:txBody>
      </p:sp>
      <p:pic>
        <p:nvPicPr>
          <p:cNvPr id="15" name="Picture 14" descr="A white paper with black text&#10;&#10;Description automatically generated">
            <a:extLst>
              <a:ext uri="{FF2B5EF4-FFF2-40B4-BE49-F238E27FC236}">
                <a16:creationId xmlns:a16="http://schemas.microsoft.com/office/drawing/2014/main" id="{AAEECE0F-C850-9B58-8D83-9C3F1916D3A6}"/>
              </a:ext>
            </a:extLst>
          </p:cNvPr>
          <p:cNvPicPr>
            <a:picLocks noChangeAspect="1"/>
          </p:cNvPicPr>
          <p:nvPr/>
        </p:nvPicPr>
        <p:blipFill>
          <a:blip r:embed="rId3"/>
          <a:stretch>
            <a:fillRect/>
          </a:stretch>
        </p:blipFill>
        <p:spPr>
          <a:xfrm>
            <a:off x="6203244" y="1279605"/>
            <a:ext cx="3855156" cy="2150363"/>
          </a:xfrm>
          <a:prstGeom prst="rect">
            <a:avLst/>
          </a:prstGeom>
          <a:ln>
            <a:solidFill>
              <a:schemeClr val="bg1">
                <a:lumMod val="65000"/>
              </a:schemeClr>
            </a:solidFill>
          </a:ln>
        </p:spPr>
      </p:pic>
    </p:spTree>
    <p:extLst>
      <p:ext uri="{BB962C8B-B14F-4D97-AF65-F5344CB8AC3E}">
        <p14:creationId xmlns:p14="http://schemas.microsoft.com/office/powerpoint/2010/main" val="393714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2EB1-C493-61CA-8DA9-DBA10666F381}"/>
              </a:ext>
            </a:extLst>
          </p:cNvPr>
          <p:cNvSpPr>
            <a:spLocks noGrp="1"/>
          </p:cNvSpPr>
          <p:nvPr>
            <p:ph type="title"/>
          </p:nvPr>
        </p:nvSpPr>
        <p:spPr>
          <a:xfrm>
            <a:off x="604024" y="96221"/>
            <a:ext cx="10515600" cy="1325563"/>
          </a:xfrm>
        </p:spPr>
        <p:txBody>
          <a:bodyPr/>
          <a:lstStyle/>
          <a:p>
            <a:r>
              <a:rPr lang="en-US" dirty="0"/>
              <a:t>Motivation of using ChatGPT is CS472</a:t>
            </a:r>
          </a:p>
        </p:txBody>
      </p:sp>
      <p:grpSp>
        <p:nvGrpSpPr>
          <p:cNvPr id="6" name="Group 5">
            <a:extLst>
              <a:ext uri="{FF2B5EF4-FFF2-40B4-BE49-F238E27FC236}">
                <a16:creationId xmlns:a16="http://schemas.microsoft.com/office/drawing/2014/main" id="{45DC53B3-DF04-2554-7403-AE8A5FA8D94A}"/>
              </a:ext>
            </a:extLst>
          </p:cNvPr>
          <p:cNvGrpSpPr/>
          <p:nvPr/>
        </p:nvGrpSpPr>
        <p:grpSpPr>
          <a:xfrm>
            <a:off x="868549" y="4186903"/>
            <a:ext cx="4340781" cy="859510"/>
            <a:chOff x="3390405" y="4472524"/>
            <a:chExt cx="4340781" cy="859510"/>
          </a:xfrm>
        </p:grpSpPr>
        <p:grpSp>
          <p:nvGrpSpPr>
            <p:cNvPr id="7" name="Group 6">
              <a:extLst>
                <a:ext uri="{FF2B5EF4-FFF2-40B4-BE49-F238E27FC236}">
                  <a16:creationId xmlns:a16="http://schemas.microsoft.com/office/drawing/2014/main" id="{FD99340B-7119-F517-F815-65F562A19C85}"/>
                </a:ext>
              </a:extLst>
            </p:cNvPr>
            <p:cNvGrpSpPr/>
            <p:nvPr/>
          </p:nvGrpSpPr>
          <p:grpSpPr>
            <a:xfrm>
              <a:off x="3390405" y="4472524"/>
              <a:ext cx="4340781" cy="762461"/>
              <a:chOff x="5781627" y="1522723"/>
              <a:chExt cx="4340781" cy="762461"/>
            </a:xfrm>
          </p:grpSpPr>
          <p:cxnSp>
            <p:nvCxnSpPr>
              <p:cNvPr id="9" name="Straight Arrow Connector 8">
                <a:extLst>
                  <a:ext uri="{FF2B5EF4-FFF2-40B4-BE49-F238E27FC236}">
                    <a16:creationId xmlns:a16="http://schemas.microsoft.com/office/drawing/2014/main" id="{E606D192-ED6B-A973-FF5B-4F4282CE600E}"/>
                  </a:ext>
                </a:extLst>
              </p:cNvPr>
              <p:cNvCxnSpPr>
                <a:cxnSpLocks/>
              </p:cNvCxnSpPr>
              <p:nvPr/>
            </p:nvCxnSpPr>
            <p:spPr>
              <a:xfrm>
                <a:off x="5781627" y="2284274"/>
                <a:ext cx="4340781" cy="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GitHub logo and symbol, meaning, history, PNG">
                <a:extLst>
                  <a:ext uri="{FF2B5EF4-FFF2-40B4-BE49-F238E27FC236}">
                    <a16:creationId xmlns:a16="http://schemas.microsoft.com/office/drawing/2014/main" id="{CF267643-DDFD-DD25-951E-76A64CD14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06" r="19303"/>
              <a:stretch/>
            </p:blipFill>
            <p:spPr bwMode="auto">
              <a:xfrm>
                <a:off x="5781627" y="1522723"/>
                <a:ext cx="681478" cy="62237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Oval 7">
              <a:extLst>
                <a:ext uri="{FF2B5EF4-FFF2-40B4-BE49-F238E27FC236}">
                  <a16:creationId xmlns:a16="http://schemas.microsoft.com/office/drawing/2014/main" id="{33CD09FA-2B96-33D8-2BF3-88B54807D848}"/>
                </a:ext>
              </a:extLst>
            </p:cNvPr>
            <p:cNvSpPr/>
            <p:nvPr/>
          </p:nvSpPr>
          <p:spPr>
            <a:xfrm>
              <a:off x="4744009" y="5099780"/>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1" name="Picture 10" descr="A black and white text box&#10;&#10;Description automatically generated">
            <a:extLst>
              <a:ext uri="{FF2B5EF4-FFF2-40B4-BE49-F238E27FC236}">
                <a16:creationId xmlns:a16="http://schemas.microsoft.com/office/drawing/2014/main" id="{710E8BCF-9423-9FBB-F815-E53778373257}"/>
              </a:ext>
            </a:extLst>
          </p:cNvPr>
          <p:cNvPicPr>
            <a:picLocks noChangeAspect="1"/>
          </p:cNvPicPr>
          <p:nvPr/>
        </p:nvPicPr>
        <p:blipFill>
          <a:blip r:embed="rId3"/>
          <a:stretch>
            <a:fillRect/>
          </a:stretch>
        </p:blipFill>
        <p:spPr>
          <a:xfrm>
            <a:off x="1586694" y="3787079"/>
            <a:ext cx="1004799" cy="1004799"/>
          </a:xfrm>
          <a:prstGeom prst="rect">
            <a:avLst/>
          </a:prstGeom>
        </p:spPr>
      </p:pic>
      <p:grpSp>
        <p:nvGrpSpPr>
          <p:cNvPr id="55" name="Group 54">
            <a:extLst>
              <a:ext uri="{FF2B5EF4-FFF2-40B4-BE49-F238E27FC236}">
                <a16:creationId xmlns:a16="http://schemas.microsoft.com/office/drawing/2014/main" id="{BDCD9FA6-EE1B-BED0-807F-997795782262}"/>
              </a:ext>
            </a:extLst>
          </p:cNvPr>
          <p:cNvGrpSpPr/>
          <p:nvPr/>
        </p:nvGrpSpPr>
        <p:grpSpPr>
          <a:xfrm>
            <a:off x="2526177" y="3527972"/>
            <a:ext cx="2472478" cy="1526057"/>
            <a:chOff x="2348377" y="3680372"/>
            <a:chExt cx="2472478" cy="1526057"/>
          </a:xfrm>
        </p:grpSpPr>
        <p:grpSp>
          <p:nvGrpSpPr>
            <p:cNvPr id="16" name="Group 15">
              <a:extLst>
                <a:ext uri="{FF2B5EF4-FFF2-40B4-BE49-F238E27FC236}">
                  <a16:creationId xmlns:a16="http://schemas.microsoft.com/office/drawing/2014/main" id="{71824948-747A-CB01-1924-63FB200B8FD9}"/>
                </a:ext>
              </a:extLst>
            </p:cNvPr>
            <p:cNvGrpSpPr/>
            <p:nvPr/>
          </p:nvGrpSpPr>
          <p:grpSpPr>
            <a:xfrm>
              <a:off x="2348377" y="3680372"/>
              <a:ext cx="2472478" cy="1526057"/>
              <a:chOff x="4915511" y="1439864"/>
              <a:chExt cx="2472478" cy="1526057"/>
            </a:xfrm>
          </p:grpSpPr>
          <p:sp>
            <p:nvSpPr>
              <p:cNvPr id="18" name="Oval 17">
                <a:extLst>
                  <a:ext uri="{FF2B5EF4-FFF2-40B4-BE49-F238E27FC236}">
                    <a16:creationId xmlns:a16="http://schemas.microsoft.com/office/drawing/2014/main" id="{B1BCC2E5-353C-536D-AB2D-CE393EEC2B8F}"/>
                  </a:ext>
                </a:extLst>
              </p:cNvPr>
              <p:cNvSpPr/>
              <p:nvPr/>
            </p:nvSpPr>
            <p:spPr>
              <a:xfrm>
                <a:off x="6007892" y="2733667"/>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9" name="Group 18">
                <a:extLst>
                  <a:ext uri="{FF2B5EF4-FFF2-40B4-BE49-F238E27FC236}">
                    <a16:creationId xmlns:a16="http://schemas.microsoft.com/office/drawing/2014/main" id="{4682B5CC-6FE0-9A05-CCA2-FD0DAA4C182E}"/>
                  </a:ext>
                </a:extLst>
              </p:cNvPr>
              <p:cNvGrpSpPr/>
              <p:nvPr/>
            </p:nvGrpSpPr>
            <p:grpSpPr>
              <a:xfrm>
                <a:off x="4915511" y="1439864"/>
                <a:ext cx="2472478" cy="1430956"/>
                <a:chOff x="4904342" y="1448341"/>
                <a:chExt cx="2472478" cy="1430956"/>
              </a:xfrm>
            </p:grpSpPr>
            <p:grpSp>
              <p:nvGrpSpPr>
                <p:cNvPr id="20" name="Group 19">
                  <a:extLst>
                    <a:ext uri="{FF2B5EF4-FFF2-40B4-BE49-F238E27FC236}">
                      <a16:creationId xmlns:a16="http://schemas.microsoft.com/office/drawing/2014/main" id="{781A4F73-A7CD-D219-218B-976F48729AA7}"/>
                    </a:ext>
                  </a:extLst>
                </p:cNvPr>
                <p:cNvGrpSpPr/>
                <p:nvPr/>
              </p:nvGrpSpPr>
              <p:grpSpPr>
                <a:xfrm>
                  <a:off x="4904342" y="1859818"/>
                  <a:ext cx="1485490" cy="1019479"/>
                  <a:chOff x="7428086" y="1274602"/>
                  <a:chExt cx="1485490" cy="1019479"/>
                </a:xfrm>
              </p:grpSpPr>
              <p:cxnSp>
                <p:nvCxnSpPr>
                  <p:cNvPr id="22" name="Straight Arrow Connector 21">
                    <a:extLst>
                      <a:ext uri="{FF2B5EF4-FFF2-40B4-BE49-F238E27FC236}">
                        <a16:creationId xmlns:a16="http://schemas.microsoft.com/office/drawing/2014/main" id="{8E75EB5C-402B-49A8-D91D-D1B370A096E3}"/>
                      </a:ext>
                    </a:extLst>
                  </p:cNvPr>
                  <p:cNvCxnSpPr>
                    <a:cxnSpLocks/>
                  </p:cNvCxnSpPr>
                  <p:nvPr/>
                </p:nvCxnSpPr>
                <p:spPr>
                  <a:xfrm flipH="1">
                    <a:off x="8624981" y="1417213"/>
                    <a:ext cx="5937" cy="752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8D7A0D3-714C-5146-D3C0-49F7A8D5D093}"/>
                      </a:ext>
                    </a:extLst>
                  </p:cNvPr>
                  <p:cNvGrpSpPr/>
                  <p:nvPr/>
                </p:nvGrpSpPr>
                <p:grpSpPr>
                  <a:xfrm>
                    <a:off x="7428086" y="1274602"/>
                    <a:ext cx="1485490" cy="1019479"/>
                    <a:chOff x="7457252" y="1274336"/>
                    <a:chExt cx="1485490" cy="1019479"/>
                  </a:xfrm>
                </p:grpSpPr>
                <p:sp>
                  <p:nvSpPr>
                    <p:cNvPr id="24" name="TextBox 23">
                      <a:extLst>
                        <a:ext uri="{FF2B5EF4-FFF2-40B4-BE49-F238E27FC236}">
                          <a16:creationId xmlns:a16="http://schemas.microsoft.com/office/drawing/2014/main" id="{4AF18DE1-F994-E465-21A2-33E295D12CB4}"/>
                        </a:ext>
                      </a:extLst>
                    </p:cNvPr>
                    <p:cNvSpPr txBox="1"/>
                    <p:nvPr/>
                  </p:nvSpPr>
                  <p:spPr>
                    <a:xfrm rot="17184383">
                      <a:off x="7219194" y="1512394"/>
                      <a:ext cx="814669" cy="338554"/>
                    </a:xfrm>
                    <a:prstGeom prst="rect">
                      <a:avLst/>
                    </a:prstGeom>
                    <a:noFill/>
                  </p:spPr>
                  <p:txBody>
                    <a:bodyPr wrap="square" rtlCol="0">
                      <a:spAutoFit/>
                    </a:bodyPr>
                    <a:lstStyle/>
                    <a:p>
                      <a:r>
                        <a:rPr lang="en-BE" sz="1600" dirty="0"/>
                        <a:t>branch</a:t>
                      </a:r>
                    </a:p>
                  </p:txBody>
                </p:sp>
                <p:grpSp>
                  <p:nvGrpSpPr>
                    <p:cNvPr id="25" name="Group 24">
                      <a:extLst>
                        <a:ext uri="{FF2B5EF4-FFF2-40B4-BE49-F238E27FC236}">
                          <a16:creationId xmlns:a16="http://schemas.microsoft.com/office/drawing/2014/main" id="{25DDE832-A2D8-EDA1-F518-525DC0185776}"/>
                        </a:ext>
                      </a:extLst>
                    </p:cNvPr>
                    <p:cNvGrpSpPr/>
                    <p:nvPr/>
                  </p:nvGrpSpPr>
                  <p:grpSpPr>
                    <a:xfrm>
                      <a:off x="7571266" y="1367015"/>
                      <a:ext cx="1371476" cy="926800"/>
                      <a:chOff x="7571266" y="1367015"/>
                      <a:chExt cx="1371476" cy="926800"/>
                    </a:xfrm>
                  </p:grpSpPr>
                  <p:cxnSp>
                    <p:nvCxnSpPr>
                      <p:cNvPr id="26" name="Straight Connector 25">
                        <a:extLst>
                          <a:ext uri="{FF2B5EF4-FFF2-40B4-BE49-F238E27FC236}">
                            <a16:creationId xmlns:a16="http://schemas.microsoft.com/office/drawing/2014/main" id="{A65CA8DA-872A-776F-580F-E9543FD4625A}"/>
                          </a:ext>
                        </a:extLst>
                      </p:cNvPr>
                      <p:cNvCxnSpPr>
                        <a:cxnSpLocks/>
                      </p:cNvCxnSpPr>
                      <p:nvPr/>
                    </p:nvCxnSpPr>
                    <p:spPr>
                      <a:xfrm flipV="1">
                        <a:off x="7571266" y="1400977"/>
                        <a:ext cx="282127" cy="8832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2D5C79-2843-772F-2F22-21740E58747F}"/>
                          </a:ext>
                        </a:extLst>
                      </p:cNvPr>
                      <p:cNvCxnSpPr>
                        <a:cxnSpLocks/>
                      </p:cNvCxnSpPr>
                      <p:nvPr/>
                    </p:nvCxnSpPr>
                    <p:spPr>
                      <a:xfrm>
                        <a:off x="7837587" y="1409203"/>
                        <a:ext cx="10016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331638B-D037-5F24-EA79-CA3C7C017908}"/>
                          </a:ext>
                        </a:extLst>
                      </p:cNvPr>
                      <p:cNvSpPr txBox="1"/>
                      <p:nvPr/>
                    </p:nvSpPr>
                    <p:spPr>
                      <a:xfrm rot="5400000">
                        <a:off x="8186955" y="1538027"/>
                        <a:ext cx="926800" cy="584775"/>
                      </a:xfrm>
                      <a:prstGeom prst="rect">
                        <a:avLst/>
                      </a:prstGeom>
                      <a:noFill/>
                    </p:spPr>
                    <p:txBody>
                      <a:bodyPr wrap="square" rtlCol="0">
                        <a:spAutoFit/>
                      </a:bodyPr>
                      <a:lstStyle/>
                      <a:p>
                        <a:pPr algn="ctr"/>
                        <a:r>
                          <a:rPr lang="en-GB" sz="1600" dirty="0"/>
                          <a:t>P</a:t>
                        </a:r>
                        <a:r>
                          <a:rPr lang="en-BE" sz="1600" dirty="0"/>
                          <a:t>ull request</a:t>
                        </a:r>
                      </a:p>
                    </p:txBody>
                  </p:sp>
                </p:grpSp>
              </p:grpSp>
            </p:grpSp>
            <p:pic>
              <p:nvPicPr>
                <p:cNvPr id="21" name="Picture 20" descr="A paper with lines and text&#10;&#10;Description automatically generated with medium confidence">
                  <a:extLst>
                    <a:ext uri="{FF2B5EF4-FFF2-40B4-BE49-F238E27FC236}">
                      <a16:creationId xmlns:a16="http://schemas.microsoft.com/office/drawing/2014/main" id="{DC412A01-41A9-8E34-2B0B-F9976D8C4186}"/>
                    </a:ext>
                  </a:extLst>
                </p:cNvPr>
                <p:cNvPicPr>
                  <a:picLocks noChangeAspect="1"/>
                </p:cNvPicPr>
                <p:nvPr/>
              </p:nvPicPr>
              <p:blipFill>
                <a:blip r:embed="rId4"/>
                <a:stretch>
                  <a:fillRect/>
                </a:stretch>
              </p:blipFill>
              <p:spPr>
                <a:xfrm>
                  <a:off x="6375210" y="1448341"/>
                  <a:ext cx="1001610" cy="1363638"/>
                </a:xfrm>
                <a:prstGeom prst="rect">
                  <a:avLst/>
                </a:prstGeom>
              </p:spPr>
            </p:pic>
          </p:grpSp>
        </p:grpSp>
        <p:sp>
          <p:nvSpPr>
            <p:cNvPr id="17" name="Oval 16">
              <a:extLst>
                <a:ext uri="{FF2B5EF4-FFF2-40B4-BE49-F238E27FC236}">
                  <a16:creationId xmlns:a16="http://schemas.microsoft.com/office/drawing/2014/main" id="{CB69A411-9046-AA75-E3BD-688C9178CFAA}"/>
                </a:ext>
              </a:extLst>
            </p:cNvPr>
            <p:cNvSpPr/>
            <p:nvPr/>
          </p:nvSpPr>
          <p:spPr>
            <a:xfrm>
              <a:off x="3031310" y="4102363"/>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56" name="Group 55">
            <a:extLst>
              <a:ext uri="{FF2B5EF4-FFF2-40B4-BE49-F238E27FC236}">
                <a16:creationId xmlns:a16="http://schemas.microsoft.com/office/drawing/2014/main" id="{287EFE1A-8FCE-F310-23E5-AEDC0C8B8FC5}"/>
              </a:ext>
            </a:extLst>
          </p:cNvPr>
          <p:cNvGrpSpPr/>
          <p:nvPr/>
        </p:nvGrpSpPr>
        <p:grpSpPr>
          <a:xfrm>
            <a:off x="5031344" y="2998821"/>
            <a:ext cx="4578395" cy="3181194"/>
            <a:chOff x="4853544" y="3151221"/>
            <a:chExt cx="4578395" cy="3181194"/>
          </a:xfrm>
        </p:grpSpPr>
        <p:grpSp>
          <p:nvGrpSpPr>
            <p:cNvPr id="32" name="Group 31">
              <a:extLst>
                <a:ext uri="{FF2B5EF4-FFF2-40B4-BE49-F238E27FC236}">
                  <a16:creationId xmlns:a16="http://schemas.microsoft.com/office/drawing/2014/main" id="{85397B70-E4F8-D05B-B592-CB1ADB0EF2A1}"/>
                </a:ext>
              </a:extLst>
            </p:cNvPr>
            <p:cNvGrpSpPr/>
            <p:nvPr/>
          </p:nvGrpSpPr>
          <p:grpSpPr>
            <a:xfrm>
              <a:off x="4853544" y="3151221"/>
              <a:ext cx="4578395" cy="2325023"/>
              <a:chOff x="7553200" y="3536230"/>
              <a:chExt cx="4578395" cy="2325023"/>
            </a:xfrm>
          </p:grpSpPr>
          <p:grpSp>
            <p:nvGrpSpPr>
              <p:cNvPr id="33" name="Group 32">
                <a:extLst>
                  <a:ext uri="{FF2B5EF4-FFF2-40B4-BE49-F238E27FC236}">
                    <a16:creationId xmlns:a16="http://schemas.microsoft.com/office/drawing/2014/main" id="{508D5BC6-4432-C92E-DD8A-E289DD6FFA1D}"/>
                  </a:ext>
                </a:extLst>
              </p:cNvPr>
              <p:cNvGrpSpPr/>
              <p:nvPr/>
            </p:nvGrpSpPr>
            <p:grpSpPr>
              <a:xfrm>
                <a:off x="7852680" y="3536230"/>
                <a:ext cx="4278915" cy="2241009"/>
                <a:chOff x="7852680" y="3536230"/>
                <a:chExt cx="4278915" cy="2241009"/>
              </a:xfrm>
            </p:grpSpPr>
            <p:grpSp>
              <p:nvGrpSpPr>
                <p:cNvPr id="36" name="Group 35">
                  <a:extLst>
                    <a:ext uri="{FF2B5EF4-FFF2-40B4-BE49-F238E27FC236}">
                      <a16:creationId xmlns:a16="http://schemas.microsoft.com/office/drawing/2014/main" id="{9A670585-B6CD-1BD6-8425-B5B88728D95D}"/>
                    </a:ext>
                  </a:extLst>
                </p:cNvPr>
                <p:cNvGrpSpPr/>
                <p:nvPr/>
              </p:nvGrpSpPr>
              <p:grpSpPr>
                <a:xfrm>
                  <a:off x="7852680" y="3536230"/>
                  <a:ext cx="4278915" cy="1129474"/>
                  <a:chOff x="7135585" y="2447605"/>
                  <a:chExt cx="4859962" cy="1126031"/>
                </a:xfrm>
              </p:grpSpPr>
              <p:pic>
                <p:nvPicPr>
                  <p:cNvPr id="38" name="Picture 2" descr="Clone icon simple line element from biotechnology Vector Image">
                    <a:extLst>
                      <a:ext uri="{FF2B5EF4-FFF2-40B4-BE49-F238E27FC236}">
                        <a16:creationId xmlns:a16="http://schemas.microsoft.com/office/drawing/2014/main" id="{69B76959-0F43-9FF9-74D0-96AF444DB1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15" t="27801" r="16553" b="46809"/>
                  <a:stretch/>
                </p:blipFill>
                <p:spPr bwMode="auto">
                  <a:xfrm>
                    <a:off x="8632294" y="2852619"/>
                    <a:ext cx="1744135" cy="72101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13F8D8C-1B26-70F1-C1DA-6BDC88EBDFB1}"/>
                      </a:ext>
                    </a:extLst>
                  </p:cNvPr>
                  <p:cNvSpPr txBox="1"/>
                  <p:nvPr/>
                </p:nvSpPr>
                <p:spPr>
                  <a:xfrm>
                    <a:off x="7135585" y="2447605"/>
                    <a:ext cx="4859962" cy="398890"/>
                  </a:xfrm>
                  <a:prstGeom prst="rect">
                    <a:avLst/>
                  </a:prstGeom>
                  <a:noFill/>
                </p:spPr>
                <p:txBody>
                  <a:bodyPr wrap="square" rtlCol="0">
                    <a:spAutoFit/>
                  </a:bodyPr>
                  <a:lstStyle/>
                  <a:p>
                    <a:pPr algn="ctr"/>
                    <a:r>
                      <a:rPr lang="en-GB" sz="2000" b="1" dirty="0" err="1"/>
                      <a:t>PatchTracker</a:t>
                    </a:r>
                    <a:r>
                      <a:rPr lang="en-GB" sz="2000" b="1" dirty="0"/>
                      <a:t> - c</a:t>
                    </a:r>
                    <a:r>
                      <a:rPr lang="en-BE" sz="2000" b="1" dirty="0"/>
                      <a:t>lone detection tool </a:t>
                    </a:r>
                  </a:p>
                </p:txBody>
              </p:sp>
            </p:grpSp>
            <p:pic>
              <p:nvPicPr>
                <p:cNvPr id="37" name="Picture 10" descr="Comparison - Free miscellaneous icons">
                  <a:extLst>
                    <a:ext uri="{FF2B5EF4-FFF2-40B4-BE49-F238E27FC236}">
                      <a16:creationId xmlns:a16="http://schemas.microsoft.com/office/drawing/2014/main" id="{D787AD61-ABF0-A021-09D9-BDF9D307A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934" y="4719626"/>
                  <a:ext cx="1057613" cy="1057613"/>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Left Arrow 33">
                <a:extLst>
                  <a:ext uri="{FF2B5EF4-FFF2-40B4-BE49-F238E27FC236}">
                    <a16:creationId xmlns:a16="http://schemas.microsoft.com/office/drawing/2014/main" id="{2ABB79DA-2477-CED6-E6B2-58138A127E1F}"/>
                  </a:ext>
                </a:extLst>
              </p:cNvPr>
              <p:cNvSpPr/>
              <p:nvPr/>
            </p:nvSpPr>
            <p:spPr>
              <a:xfrm rot="11338714">
                <a:off x="7574205" y="4821713"/>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34">
                <a:extLst>
                  <a:ext uri="{FF2B5EF4-FFF2-40B4-BE49-F238E27FC236}">
                    <a16:creationId xmlns:a16="http://schemas.microsoft.com/office/drawing/2014/main" id="{95C590D9-C6CB-5EA1-AA3D-1749036F225D}"/>
                  </a:ext>
                </a:extLst>
              </p:cNvPr>
              <p:cNvSpPr/>
              <p:nvPr/>
            </p:nvSpPr>
            <p:spPr>
              <a:xfrm rot="9563949">
                <a:off x="7553200" y="5637187"/>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DF31D3E-C8A0-410F-FC49-C599E00C5074}"/>
                </a:ext>
              </a:extLst>
            </p:cNvPr>
            <p:cNvGrpSpPr/>
            <p:nvPr/>
          </p:nvGrpSpPr>
          <p:grpSpPr>
            <a:xfrm>
              <a:off x="5958873" y="5299466"/>
              <a:ext cx="2639432" cy="1032949"/>
              <a:chOff x="8658529" y="5684475"/>
              <a:chExt cx="2639432" cy="1032949"/>
            </a:xfrm>
          </p:grpSpPr>
          <p:pic>
            <p:nvPicPr>
              <p:cNvPr id="41" name="Picture 40" descr="A black and white text box&#10;&#10;Description automatically generated">
                <a:extLst>
                  <a:ext uri="{FF2B5EF4-FFF2-40B4-BE49-F238E27FC236}">
                    <a16:creationId xmlns:a16="http://schemas.microsoft.com/office/drawing/2014/main" id="{C3906E8E-B724-618F-C902-E1CADD2E3A51}"/>
                  </a:ext>
                </a:extLst>
              </p:cNvPr>
              <p:cNvPicPr>
                <a:picLocks noChangeAspect="1"/>
              </p:cNvPicPr>
              <p:nvPr/>
            </p:nvPicPr>
            <p:blipFill>
              <a:blip r:embed="rId3"/>
              <a:stretch>
                <a:fillRect/>
              </a:stretch>
            </p:blipFill>
            <p:spPr>
              <a:xfrm>
                <a:off x="9072131" y="5831162"/>
                <a:ext cx="579911" cy="579911"/>
              </a:xfrm>
              <a:prstGeom prst="rect">
                <a:avLst/>
              </a:prstGeom>
            </p:spPr>
          </p:pic>
          <p:pic>
            <p:nvPicPr>
              <p:cNvPr id="42" name="Picture 41" descr="A paper with lines and text&#10;&#10;Description automatically generated with medium confidence">
                <a:extLst>
                  <a:ext uri="{FF2B5EF4-FFF2-40B4-BE49-F238E27FC236}">
                    <a16:creationId xmlns:a16="http://schemas.microsoft.com/office/drawing/2014/main" id="{3CFA36AE-872B-5CF0-1F15-6C5D64A6E99C}"/>
                  </a:ext>
                </a:extLst>
              </p:cNvPr>
              <p:cNvPicPr>
                <a:picLocks noChangeAspect="1"/>
              </p:cNvPicPr>
              <p:nvPr/>
            </p:nvPicPr>
            <p:blipFill>
              <a:blip r:embed="rId4"/>
              <a:stretch>
                <a:fillRect/>
              </a:stretch>
            </p:blipFill>
            <p:spPr>
              <a:xfrm>
                <a:off x="10444633" y="5684475"/>
                <a:ext cx="561973" cy="765096"/>
              </a:xfrm>
              <a:prstGeom prst="rect">
                <a:avLst/>
              </a:prstGeom>
            </p:spPr>
          </p:pic>
          <p:sp>
            <p:nvSpPr>
              <p:cNvPr id="43" name="TextBox 42">
                <a:extLst>
                  <a:ext uri="{FF2B5EF4-FFF2-40B4-BE49-F238E27FC236}">
                    <a16:creationId xmlns:a16="http://schemas.microsoft.com/office/drawing/2014/main" id="{E54C75C0-9F95-7109-2456-C6B343A583A6}"/>
                  </a:ext>
                </a:extLst>
              </p:cNvPr>
              <p:cNvSpPr txBox="1"/>
              <p:nvPr/>
            </p:nvSpPr>
            <p:spPr>
              <a:xfrm>
                <a:off x="10240348" y="6412382"/>
                <a:ext cx="1057613" cy="276999"/>
              </a:xfrm>
              <a:prstGeom prst="rect">
                <a:avLst/>
              </a:prstGeom>
              <a:noFill/>
            </p:spPr>
            <p:txBody>
              <a:bodyPr wrap="square" rtlCol="0">
                <a:spAutoFit/>
              </a:bodyPr>
              <a:lstStyle/>
              <a:p>
                <a:r>
                  <a:rPr lang="en-US" sz="1200" dirty="0"/>
                  <a:t>Patch Applied</a:t>
                </a:r>
              </a:p>
            </p:txBody>
          </p:sp>
          <p:sp>
            <p:nvSpPr>
              <p:cNvPr id="44" name="TextBox 43">
                <a:extLst>
                  <a:ext uri="{FF2B5EF4-FFF2-40B4-BE49-F238E27FC236}">
                    <a16:creationId xmlns:a16="http://schemas.microsoft.com/office/drawing/2014/main" id="{A8B1596E-2881-D591-85E4-C23F8C905102}"/>
                  </a:ext>
                </a:extLst>
              </p:cNvPr>
              <p:cNvSpPr txBox="1"/>
              <p:nvPr/>
            </p:nvSpPr>
            <p:spPr>
              <a:xfrm>
                <a:off x="8658529" y="6440425"/>
                <a:ext cx="1333609" cy="276999"/>
              </a:xfrm>
              <a:prstGeom prst="rect">
                <a:avLst/>
              </a:prstGeom>
              <a:noFill/>
            </p:spPr>
            <p:txBody>
              <a:bodyPr wrap="square" rtlCol="0">
                <a:spAutoFit/>
              </a:bodyPr>
              <a:lstStyle/>
              <a:p>
                <a:r>
                  <a:rPr lang="en-US" sz="1200" dirty="0"/>
                  <a:t>Patch not Applied</a:t>
                </a:r>
              </a:p>
            </p:txBody>
          </p:sp>
        </p:grpSp>
      </p:grpSp>
      <p:pic>
        <p:nvPicPr>
          <p:cNvPr id="48" name="Picture 47" descr="A screenshot of a computer&#10;&#10;Description automatically generated">
            <a:extLst>
              <a:ext uri="{FF2B5EF4-FFF2-40B4-BE49-F238E27FC236}">
                <a16:creationId xmlns:a16="http://schemas.microsoft.com/office/drawing/2014/main" id="{CC4DBD0F-3E66-2EEF-E65E-C278A0FFB1ED}"/>
              </a:ext>
            </a:extLst>
          </p:cNvPr>
          <p:cNvPicPr>
            <a:picLocks noChangeAspect="1"/>
          </p:cNvPicPr>
          <p:nvPr/>
        </p:nvPicPr>
        <p:blipFill>
          <a:blip r:embed="rId7"/>
          <a:stretch>
            <a:fillRect/>
          </a:stretch>
        </p:blipFill>
        <p:spPr>
          <a:xfrm>
            <a:off x="2888230" y="1499171"/>
            <a:ext cx="2014968" cy="1831283"/>
          </a:xfrm>
          <a:prstGeom prst="rect">
            <a:avLst/>
          </a:prstGeom>
        </p:spPr>
      </p:pic>
      <p:pic>
        <p:nvPicPr>
          <p:cNvPr id="52" name="Picture 51" descr="A diagram of a diagram&#10;&#10;Description automatically generated">
            <a:extLst>
              <a:ext uri="{FF2B5EF4-FFF2-40B4-BE49-F238E27FC236}">
                <a16:creationId xmlns:a16="http://schemas.microsoft.com/office/drawing/2014/main" id="{71919948-24B1-FDB2-BAA5-3CABA33DBAF9}"/>
              </a:ext>
            </a:extLst>
          </p:cNvPr>
          <p:cNvPicPr>
            <a:picLocks noChangeAspect="1"/>
          </p:cNvPicPr>
          <p:nvPr/>
        </p:nvPicPr>
        <p:blipFill>
          <a:blip r:embed="rId8"/>
          <a:srcRect r="61463"/>
          <a:stretch/>
        </p:blipFill>
        <p:spPr>
          <a:xfrm>
            <a:off x="2575233" y="4967154"/>
            <a:ext cx="1039239" cy="1679106"/>
          </a:xfrm>
          <a:prstGeom prst="rect">
            <a:avLst/>
          </a:prstGeom>
        </p:spPr>
      </p:pic>
      <p:grpSp>
        <p:nvGrpSpPr>
          <p:cNvPr id="60" name="Group 59">
            <a:extLst>
              <a:ext uri="{FF2B5EF4-FFF2-40B4-BE49-F238E27FC236}">
                <a16:creationId xmlns:a16="http://schemas.microsoft.com/office/drawing/2014/main" id="{07882EAE-C171-4D34-AE57-C605D6C9E51B}"/>
              </a:ext>
            </a:extLst>
          </p:cNvPr>
          <p:cNvGrpSpPr/>
          <p:nvPr/>
        </p:nvGrpSpPr>
        <p:grpSpPr>
          <a:xfrm>
            <a:off x="3487079" y="5025905"/>
            <a:ext cx="1627061" cy="1620432"/>
            <a:chOff x="3309279" y="5178305"/>
            <a:chExt cx="1627061" cy="1620432"/>
          </a:xfrm>
        </p:grpSpPr>
        <p:pic>
          <p:nvPicPr>
            <p:cNvPr id="51" name="Picture 50" descr="A diagram of a diagram&#10;&#10;Description automatically generated">
              <a:extLst>
                <a:ext uri="{FF2B5EF4-FFF2-40B4-BE49-F238E27FC236}">
                  <a16:creationId xmlns:a16="http://schemas.microsoft.com/office/drawing/2014/main" id="{0C923A84-53D5-9DFD-AC01-8F5485D8E5D2}"/>
                </a:ext>
              </a:extLst>
            </p:cNvPr>
            <p:cNvPicPr>
              <a:picLocks noChangeAspect="1"/>
            </p:cNvPicPr>
            <p:nvPr/>
          </p:nvPicPr>
          <p:blipFill>
            <a:blip r:embed="rId8"/>
            <a:srcRect l="53431" t="3494"/>
            <a:stretch/>
          </p:blipFill>
          <p:spPr>
            <a:xfrm>
              <a:off x="3680498" y="5178305"/>
              <a:ext cx="1255842" cy="1620432"/>
            </a:xfrm>
            <a:prstGeom prst="rect">
              <a:avLst/>
            </a:prstGeom>
          </p:spPr>
        </p:pic>
        <p:pic>
          <p:nvPicPr>
            <p:cNvPr id="53" name="Picture 52" descr="A diagram of a diagram&#10;&#10;Description automatically generated">
              <a:extLst>
                <a:ext uri="{FF2B5EF4-FFF2-40B4-BE49-F238E27FC236}">
                  <a16:creationId xmlns:a16="http://schemas.microsoft.com/office/drawing/2014/main" id="{EA8523AB-24F9-1771-3B5A-B5A79AAD9C9A}"/>
                </a:ext>
              </a:extLst>
            </p:cNvPr>
            <p:cNvPicPr>
              <a:picLocks noChangeAspect="1"/>
            </p:cNvPicPr>
            <p:nvPr/>
          </p:nvPicPr>
          <p:blipFill>
            <a:blip r:embed="rId8"/>
            <a:srcRect l="38201" t="36473" r="49015" b="34263"/>
            <a:stretch/>
          </p:blipFill>
          <p:spPr>
            <a:xfrm>
              <a:off x="3309279" y="5700458"/>
              <a:ext cx="344782" cy="491372"/>
            </a:xfrm>
            <a:prstGeom prst="rect">
              <a:avLst/>
            </a:prstGeom>
          </p:spPr>
        </p:pic>
      </p:grpSp>
      <p:grpSp>
        <p:nvGrpSpPr>
          <p:cNvPr id="58" name="Group 57">
            <a:extLst>
              <a:ext uri="{FF2B5EF4-FFF2-40B4-BE49-F238E27FC236}">
                <a16:creationId xmlns:a16="http://schemas.microsoft.com/office/drawing/2014/main" id="{C5021D70-E933-5381-F4D5-783F4A7374F4}"/>
              </a:ext>
            </a:extLst>
          </p:cNvPr>
          <p:cNvGrpSpPr/>
          <p:nvPr/>
        </p:nvGrpSpPr>
        <p:grpSpPr>
          <a:xfrm>
            <a:off x="2679843" y="2653383"/>
            <a:ext cx="2252497" cy="3126879"/>
            <a:chOff x="2502043" y="2805783"/>
            <a:chExt cx="2252497" cy="3126879"/>
          </a:xfrm>
        </p:grpSpPr>
        <p:sp>
          <p:nvSpPr>
            <p:cNvPr id="31" name="Rounded Rectangle 30">
              <a:extLst>
                <a:ext uri="{FF2B5EF4-FFF2-40B4-BE49-F238E27FC236}">
                  <a16:creationId xmlns:a16="http://schemas.microsoft.com/office/drawing/2014/main" id="{C66E8F7A-8B24-9D45-2F17-3F3AE443D780}"/>
                </a:ext>
              </a:extLst>
            </p:cNvPr>
            <p:cNvSpPr/>
            <p:nvPr/>
          </p:nvSpPr>
          <p:spPr>
            <a:xfrm>
              <a:off x="3879753" y="4370560"/>
              <a:ext cx="874787" cy="223589"/>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9843A360-8F14-1F4A-6AC3-EC9E0E2C2EA2}"/>
                </a:ext>
              </a:extLst>
            </p:cNvPr>
            <p:cNvSpPr/>
            <p:nvPr/>
          </p:nvSpPr>
          <p:spPr>
            <a:xfrm>
              <a:off x="2502043" y="5734087"/>
              <a:ext cx="736727" cy="19857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B0FEB0C7-1129-9F21-E7E3-9354D89514F1}"/>
                </a:ext>
              </a:extLst>
            </p:cNvPr>
            <p:cNvSpPr/>
            <p:nvPr/>
          </p:nvSpPr>
          <p:spPr>
            <a:xfrm>
              <a:off x="2951031" y="2805783"/>
              <a:ext cx="594242" cy="19389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66025E05-CA61-3A30-1D56-5FAD7D4EB0C7}"/>
              </a:ext>
            </a:extLst>
          </p:cNvPr>
          <p:cNvSpPr txBox="1"/>
          <p:nvPr/>
        </p:nvSpPr>
        <p:spPr>
          <a:xfrm>
            <a:off x="5956300" y="1421784"/>
            <a:ext cx="3695700" cy="1200329"/>
          </a:xfrm>
          <a:prstGeom prst="rect">
            <a:avLst/>
          </a:prstGeom>
          <a:noFill/>
          <a:ln w="28575">
            <a:solidFill>
              <a:srgbClr val="0000EA"/>
            </a:solidFill>
          </a:ln>
        </p:spPr>
        <p:txBody>
          <a:bodyPr wrap="square" rtlCol="0">
            <a:spAutoFit/>
          </a:bodyPr>
          <a:lstStyle/>
          <a:p>
            <a:pPr marL="285750" indent="-285750">
              <a:buFont typeface="Arial" panose="020B0604020202020204" pitchFamily="34" charset="0"/>
              <a:buChar char="•"/>
            </a:pPr>
            <a:r>
              <a:rPr lang="en-US" sz="2400" dirty="0"/>
              <a:t>Patch Applied (PA) </a:t>
            </a:r>
          </a:p>
          <a:p>
            <a:pPr marL="285750" indent="-285750">
              <a:buFont typeface="Arial" panose="020B0604020202020204" pitchFamily="34" charset="0"/>
              <a:buChar char="•"/>
            </a:pPr>
            <a:r>
              <a:rPr lang="en-US" sz="2400" dirty="0"/>
              <a:t>Patch not Applied (PN)</a:t>
            </a:r>
          </a:p>
          <a:p>
            <a:pPr marL="285750" indent="-285750">
              <a:buFont typeface="Arial" panose="020B0604020202020204" pitchFamily="34" charset="0"/>
              <a:buChar char="•"/>
            </a:pPr>
            <a:r>
              <a:rPr lang="en-US" sz="2400" dirty="0"/>
              <a:t>No existing patch (NE)</a:t>
            </a:r>
          </a:p>
        </p:txBody>
      </p:sp>
    </p:spTree>
    <p:extLst>
      <p:ext uri="{BB962C8B-B14F-4D97-AF65-F5344CB8AC3E}">
        <p14:creationId xmlns:p14="http://schemas.microsoft.com/office/powerpoint/2010/main" val="188320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55463</TotalTime>
  <Words>2762</Words>
  <Application>Microsoft Macintosh PowerPoint</Application>
  <PresentationFormat>Widescreen</PresentationFormat>
  <Paragraphs>217</Paragraphs>
  <Slides>34</Slides>
  <Notes>14</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-apple-system</vt:lpstr>
      <vt:lpstr>Arial</vt:lpstr>
      <vt:lpstr>Calibri</vt:lpstr>
      <vt:lpstr>Calibri Light</vt:lpstr>
      <vt:lpstr>Courier New</vt:lpstr>
      <vt:lpstr>Google Sans</vt:lpstr>
      <vt:lpstr>Helvetica</vt:lpstr>
      <vt:lpstr>Helvetica Neue</vt:lpstr>
      <vt:lpstr>Open Sans</vt:lpstr>
      <vt:lpstr>Roboto</vt:lpstr>
      <vt:lpstr>Söhne</vt:lpstr>
      <vt:lpstr>Titillium Web</vt:lpstr>
      <vt:lpstr>Office Theme</vt:lpstr>
      <vt:lpstr>Leveraging ChatGPT in Software Engineering</vt:lpstr>
      <vt:lpstr>Announcements</vt:lpstr>
      <vt:lpstr>PowerPoint Presentation</vt:lpstr>
      <vt:lpstr>Introduction to ChatGPT</vt:lpstr>
      <vt:lpstr>What SE Tasks have been addressed to date using LLM4SE</vt:lpstr>
      <vt:lpstr>What SE Tasks have been addressed to date using LLM4SE</vt:lpstr>
      <vt:lpstr>Objectives of Using ChatGPT in Team projects</vt:lpstr>
      <vt:lpstr>Motivation of using ChatGPT is CS472</vt:lpstr>
      <vt:lpstr>Motivation of using ChatGPT is CS472</vt:lpstr>
      <vt:lpstr>PowerPoint Presentation</vt:lpstr>
      <vt:lpstr>Distribution of Patch Classification Results</vt:lpstr>
      <vt:lpstr>Patch Applied (PA)</vt:lpstr>
      <vt:lpstr>Patch Applied (PA)</vt:lpstr>
      <vt:lpstr>Analysis of the PN (RQ2) and PE (RQ3) cases</vt:lpstr>
      <vt:lpstr>Patch Not Applied (PN)</vt:lpstr>
      <vt:lpstr>Patch Not Applied (PN) – Concrete examples</vt:lpstr>
      <vt:lpstr>Patch Not Applied (PN) – Concrete examples</vt:lpstr>
      <vt:lpstr>Patch Not Applied (PN) – Concrete examples</vt:lpstr>
      <vt:lpstr>Patch Not Applied (PN) – Concrete examples</vt:lpstr>
      <vt:lpstr>None Existing Patch (NE)</vt:lpstr>
      <vt:lpstr>None Existing Patch (NE) – Concrete examples</vt:lpstr>
      <vt:lpstr>None Existing Patch (NE) – Concrete examples</vt:lpstr>
      <vt:lpstr>None Existing Patch (NE) – Concrete examples</vt:lpstr>
      <vt:lpstr>None Existing Patch (NE) – Concrete examples</vt:lpstr>
      <vt:lpstr>Ownership of AI generated code</vt:lpstr>
      <vt:lpstr>Ownership of AI generated code</vt:lpstr>
      <vt:lpstr>LLM Hallucination</vt:lpstr>
      <vt:lpstr>LLM Hallucination – What and Why</vt:lpstr>
      <vt:lpstr>LLM Hallucination – What and Why</vt:lpstr>
      <vt:lpstr>LLM Hallucination – Minimize</vt:lpstr>
      <vt:lpstr>LLM Hallucination – Minimize</vt:lpstr>
      <vt:lpstr>Challenges of Using ChatGPT</vt:lpstr>
      <vt:lpstr>Fostering Collaboration to Mitigate Challenges with ChatGPT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LLMs to Perform Specific Software Development Lifecycle Activities</dc:title>
  <dc:creator>John Businge</dc:creator>
  <cp:lastModifiedBy>John Businge</cp:lastModifiedBy>
  <cp:revision>76</cp:revision>
  <dcterms:created xsi:type="dcterms:W3CDTF">2024-01-12T21:57:55Z</dcterms:created>
  <dcterms:modified xsi:type="dcterms:W3CDTF">2024-10-04T16:26:04Z</dcterms:modified>
</cp:coreProperties>
</file>